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302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E73806-925C-4942-ABA5-EC9916178FD2}" type="datetimeFigureOut">
              <a:rPr lang="en-GB" smtClean="0"/>
              <a:t>28/03/2022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F2F838-4C88-445A-A4F2-35D562FCCC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2219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D92A77E-8EB5-4DEC-A6B7-D71A1C65C19E}" type="slidenum">
              <a:rPr lang="en-GB" smtClean="0"/>
              <a:pPr>
                <a:defRPr/>
              </a:pPr>
              <a:t>2</a:t>
            </a:fld>
            <a:endParaRPr lang="en-GB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C6915B-E5EF-487F-9395-6D7CE0B2395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3771353-328A-4528-900A-092A13F3115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8539E5-E055-425B-9884-3385C1EED9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41620-4EE0-4C80-8C38-62972BCC9157}" type="datetimeFigureOut">
              <a:rPr lang="en-GB" smtClean="0"/>
              <a:t>28/03/2022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146F4B-56A2-4071-8FEE-69E4135B82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4C57C4-3275-4F32-BEF5-390A5C768A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4E5BE9-0D64-4106-82A9-08F2682251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05688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72BB8A-425F-40C1-9207-12795C5E35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6616BB-43FD-4022-9E66-82004748B8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BF5DC6-352A-43C1-85F9-D7DEB61762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41620-4EE0-4C80-8C38-62972BCC9157}" type="datetimeFigureOut">
              <a:rPr lang="en-GB" smtClean="0"/>
              <a:t>28/03/2022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A7FB1D-F952-4325-AC87-1346C13508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CB80AA-3A2A-4DB7-8554-1AFF6A4EF7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4E5BE9-0D64-4106-82A9-08F2682251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11346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FD2F08-F1F0-4674-81B3-DD2B05AB8D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91495FD-3C89-4183-A439-386B4CC3E4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FD6EE6-6C50-4466-B8BC-9DF3BA67D4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41620-4EE0-4C80-8C38-62972BCC9157}" type="datetimeFigureOut">
              <a:rPr lang="en-GB" smtClean="0"/>
              <a:t>28/03/2022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D6E374-BE24-41C9-8178-62D57DEE4F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7C5482-4097-4FD1-A482-C64123B196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4E5BE9-0D64-4106-82A9-08F2682251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41893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494A22-0268-4159-90AC-FAF59BBFAD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384434-85C5-402A-B5B9-ECA9E98F483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0417010-4A2C-4DB8-ACB8-3ECBA8B73B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F19CAE2-4AD9-4D24-8960-CB4B80F14C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41620-4EE0-4C80-8C38-62972BCC9157}" type="datetimeFigureOut">
              <a:rPr lang="en-GB" smtClean="0"/>
              <a:t>28/03/2022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1F8584C-F84D-454D-969B-441472F81E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AC430C-5C4B-4192-828C-E8EDCFD2B7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4E5BE9-0D64-4106-82A9-08F2682251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0957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AC6B09-C785-4322-B133-C7D1CBAA8B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835D9C-D692-4290-B2CF-F0DE5A644C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43310F4-FC1E-4816-BC32-089448769C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A1984B8-4925-49B3-A588-34ABCE02D8A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9082EE3-8242-429B-BECA-91B4A815639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04D868A-F7C9-4EB5-9BD9-61FD718ADE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41620-4EE0-4C80-8C38-62972BCC9157}" type="datetimeFigureOut">
              <a:rPr lang="en-GB" smtClean="0"/>
              <a:t>28/03/2022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A21A850-BE5E-4F90-AEE0-045D1BDA0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C5E9965-545E-477E-9321-10EAAD49AC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4E5BE9-0D64-4106-82A9-08F2682251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782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DB4CAB-9D0E-4DFD-B6C1-43B3165088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EBED2F4-7BF7-4DE6-A400-143E0ABE91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41620-4EE0-4C80-8C38-62972BCC9157}" type="datetimeFigureOut">
              <a:rPr lang="en-GB" smtClean="0"/>
              <a:t>28/03/2022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BF99E47-9800-40D3-8147-8B65FCC2D5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DE0BDBE-696A-48E6-958C-0A16E25AA4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4E5BE9-0D64-4106-82A9-08F2682251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29687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1CABC42-0334-4078-AE03-1F95CD5412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41620-4EE0-4C80-8C38-62972BCC9157}" type="datetimeFigureOut">
              <a:rPr lang="en-GB" smtClean="0"/>
              <a:t>28/03/2022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3F4DA0F-42B1-413A-89F3-37AA513518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D57E422-A459-4BA4-A41C-E829D632E7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4E5BE9-0D64-4106-82A9-08F2682251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06078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CF248C-D9CA-4EC7-A339-8AD6313EC1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103FE4-E026-4A72-BCBD-6861865D4A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BD2C6C-DF34-4656-BC02-B4131B98439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8CF7FBE-0C79-40E8-BB5C-2980A5ED53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41620-4EE0-4C80-8C38-62972BCC9157}" type="datetimeFigureOut">
              <a:rPr lang="en-GB" smtClean="0"/>
              <a:t>28/03/2022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65D3172-00A9-4357-B2FD-1D6C20147D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6FB33B4-6D62-4D24-948F-C39731E895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4E5BE9-0D64-4106-82A9-08F2682251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61972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BC9C30-FAA5-4E89-BA24-458A53D45C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B139913-ECD1-4BEA-B444-14D6D85A3BF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7A62E07-C86E-4EF0-B7EC-0DD5D3F3C48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894FFF1-A49D-4A9A-B898-17681A06E9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41620-4EE0-4C80-8C38-62972BCC9157}" type="datetimeFigureOut">
              <a:rPr lang="en-GB" smtClean="0"/>
              <a:t>28/03/2022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4F6F0EF-8EF4-45CF-BF9B-D2E2DB2DEC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80FA5F-B159-4BBB-9162-3290A15AA2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4E5BE9-0D64-4106-82A9-08F2682251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2517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835BC2-91D9-472A-9C8F-0302493E9F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AD6D50D-C18C-48BE-B0C4-F1635A3195E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AF4FA5-5D46-4F6F-924B-C9A3AF20B4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41620-4EE0-4C80-8C38-62972BCC9157}" type="datetimeFigureOut">
              <a:rPr lang="en-GB" smtClean="0"/>
              <a:t>28/03/2022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1397A6-FB8E-4886-A151-3AA7D2CA9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687DA3-2FF5-4753-B69F-769E686D86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4E5BE9-0D64-4106-82A9-08F2682251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41991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7D929FE-05E4-4A8B-9563-2C0F44CAD07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2B5F38-86FE-4814-8A1C-E5904AE470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A2DF9B-BB54-42A7-9277-7AABE06F93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41620-4EE0-4C80-8C38-62972BCC9157}" type="datetimeFigureOut">
              <a:rPr lang="en-GB" smtClean="0"/>
              <a:t>28/03/2022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80D60E-08F6-4B58-A7CB-791D0AEA3B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179AE8-90EE-4111-90CB-59D04EC8D9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4E5BE9-0D64-4106-82A9-08F2682251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1786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392971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77C5BAF-26AB-4453-9D3B-36C852E03B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F9AF37-2B97-4B1D-A67B-5397AC82A6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F49B2F-16DA-46FC-90D9-F9F9FBE6FB5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E41620-4EE0-4C80-8C38-62972BCC9157}" type="datetimeFigureOut">
              <a:rPr lang="en-GB" smtClean="0"/>
              <a:t>28/03/2022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36F10D-1921-4495-ADB1-5168CD0F1E3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4AA3E9-B81E-4708-BB10-FD8E7EAA453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4E5BE9-0D64-4106-82A9-08F2682251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7604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" Target="slide2.xml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5899D1-F3C1-4C14-A4AC-0BAE94A301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412823"/>
          </a:xfrm>
        </p:spPr>
        <p:txBody>
          <a:bodyPr>
            <a:normAutofit/>
          </a:bodyPr>
          <a:lstStyle/>
          <a:p>
            <a:r>
              <a:rPr lang="en-GB" sz="6600" dirty="0">
                <a:latin typeface="Comic Sans MS" panose="030F0702030302020204" pitchFamily="66" charset="0"/>
              </a:rPr>
              <a:t>28.3.22</a:t>
            </a:r>
            <a:br>
              <a:rPr lang="en-GB" sz="6600" dirty="0">
                <a:latin typeface="Comic Sans MS" panose="030F0702030302020204" pitchFamily="66" charset="0"/>
              </a:rPr>
            </a:br>
            <a:endParaRPr lang="en-GB" sz="6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75869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07" name="Rectangle 22"/>
          <p:cNvSpPr>
            <a:spLocks noChangeArrowheads="1"/>
          </p:cNvSpPr>
          <p:nvPr/>
        </p:nvSpPr>
        <p:spPr bwMode="auto">
          <a:xfrm>
            <a:off x="2220913" y="504826"/>
            <a:ext cx="58702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 b="1" dirty="0">
                <a:solidFill>
                  <a:schemeClr val="tx1"/>
                </a:solidFill>
              </a:rPr>
              <a:t>Menu</a:t>
            </a:r>
          </a:p>
        </p:txBody>
      </p:sp>
      <p:sp>
        <p:nvSpPr>
          <p:cNvPr id="34" name="Oval 33"/>
          <p:cNvSpPr/>
          <p:nvPr/>
        </p:nvSpPr>
        <p:spPr>
          <a:xfrm>
            <a:off x="2055813" y="534988"/>
            <a:ext cx="215900" cy="215900"/>
          </a:xfrm>
          <a:prstGeom prst="ellipse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700" b="1" dirty="0"/>
              <a:t>&lt;</a:t>
            </a:r>
          </a:p>
        </p:txBody>
      </p:sp>
      <p:sp>
        <p:nvSpPr>
          <p:cNvPr id="35" name="Round Single Corner Rectangle 34"/>
          <p:cNvSpPr/>
          <p:nvPr/>
        </p:nvSpPr>
        <p:spPr>
          <a:xfrm rot="10800000">
            <a:off x="9714215" y="-20642"/>
            <a:ext cx="953784" cy="506413"/>
          </a:xfrm>
          <a:prstGeom prst="round1Rect">
            <a:avLst>
              <a:gd name="adj" fmla="val 0"/>
            </a:avLst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12310" name="Rectangle 17"/>
          <p:cNvSpPr>
            <a:spLocks noChangeArrowheads="1"/>
          </p:cNvSpPr>
          <p:nvPr/>
        </p:nvSpPr>
        <p:spPr bwMode="auto">
          <a:xfrm>
            <a:off x="9895197" y="95251"/>
            <a:ext cx="59182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 b="1" dirty="0">
                <a:solidFill>
                  <a:schemeClr val="bg1"/>
                </a:solidFill>
              </a:rPr>
              <a:t>Day 1</a:t>
            </a:r>
          </a:p>
        </p:txBody>
      </p:sp>
      <p:sp>
        <p:nvSpPr>
          <p:cNvPr id="37" name="Rectangle 36">
            <a:hlinkClick r:id="rId3" action="ppaction://hlinksldjump"/>
            <a:extLst/>
          </p:cNvPr>
          <p:cNvSpPr/>
          <p:nvPr/>
        </p:nvSpPr>
        <p:spPr>
          <a:xfrm>
            <a:off x="2032001" y="527050"/>
            <a:ext cx="715963" cy="2238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129" name="Rounded Rectangle 48">
            <a:extLst>
              <a:ext uri="{FF2B5EF4-FFF2-40B4-BE49-F238E27FC236}">
                <a16:creationId xmlns:a16="http://schemas.microsoft.com/office/drawing/2014/main" id="{5577CE38-816B-41EC-BE65-EAE7B254AA37}"/>
              </a:ext>
            </a:extLst>
          </p:cNvPr>
          <p:cNvSpPr/>
          <p:nvPr/>
        </p:nvSpPr>
        <p:spPr>
          <a:xfrm>
            <a:off x="6187349" y="765175"/>
            <a:ext cx="3724275" cy="1836058"/>
          </a:xfrm>
          <a:prstGeom prst="roundRect">
            <a:avLst>
              <a:gd name="adj" fmla="val 0"/>
            </a:avLst>
          </a:prstGeom>
          <a:solidFill>
            <a:srgbClr val="BAD1BE"/>
          </a:solidFill>
          <a:ln w="19050">
            <a:solidFill>
              <a:srgbClr val="1174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r>
              <a:rPr lang="en-GB" sz="1600" b="1" dirty="0">
                <a:solidFill>
                  <a:schemeClr val="tx1"/>
                </a:solidFill>
              </a:rPr>
              <a:t>+ and –</a:t>
            </a:r>
          </a:p>
        </p:txBody>
      </p:sp>
      <p:sp>
        <p:nvSpPr>
          <p:cNvPr id="130" name="Rounded Rectangle 50">
            <a:extLst>
              <a:ext uri="{FF2B5EF4-FFF2-40B4-BE49-F238E27FC236}">
                <a16:creationId xmlns:a16="http://schemas.microsoft.com/office/drawing/2014/main" id="{8A982E01-4527-459B-B9DC-401D38C74D42}"/>
              </a:ext>
            </a:extLst>
          </p:cNvPr>
          <p:cNvSpPr/>
          <p:nvPr/>
        </p:nvSpPr>
        <p:spPr>
          <a:xfrm>
            <a:off x="2279650" y="2666742"/>
            <a:ext cx="3816350" cy="1682808"/>
          </a:xfrm>
          <a:prstGeom prst="roundRect">
            <a:avLst>
              <a:gd name="adj" fmla="val 0"/>
            </a:avLst>
          </a:prstGeom>
          <a:solidFill>
            <a:srgbClr val="CFB6D8"/>
          </a:solidFill>
          <a:ln w="19050">
            <a:solidFill>
              <a:srgbClr val="8C36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r>
              <a:rPr lang="en-GB" sz="1600" b="1" dirty="0">
                <a:solidFill>
                  <a:schemeClr val="tx1"/>
                </a:solidFill>
              </a:rPr>
              <a:t>× and ÷</a:t>
            </a:r>
          </a:p>
        </p:txBody>
      </p:sp>
      <p:sp>
        <p:nvSpPr>
          <p:cNvPr id="132" name="Rectangle 131">
            <a:extLst>
              <a:ext uri="{FF2B5EF4-FFF2-40B4-BE49-F238E27FC236}">
                <a16:creationId xmlns:a16="http://schemas.microsoft.com/office/drawing/2014/main" id="{03F297F6-C579-4B51-BCC0-08E0F80DC2E8}"/>
              </a:ext>
            </a:extLst>
          </p:cNvPr>
          <p:cNvSpPr/>
          <p:nvPr/>
        </p:nvSpPr>
        <p:spPr>
          <a:xfrm>
            <a:off x="8781859" y="1058889"/>
            <a:ext cx="475805" cy="475805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3" name="Rectangle 132">
            <a:extLst>
              <a:ext uri="{FF2B5EF4-FFF2-40B4-BE49-F238E27FC236}">
                <a16:creationId xmlns:a16="http://schemas.microsoft.com/office/drawing/2014/main" id="{EF7E5D69-0E3A-4EF4-B34D-4ABB3620C44D}"/>
              </a:ext>
            </a:extLst>
          </p:cNvPr>
          <p:cNvSpPr/>
          <p:nvPr/>
        </p:nvSpPr>
        <p:spPr>
          <a:xfrm>
            <a:off x="8781859" y="1666041"/>
            <a:ext cx="475805" cy="475805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6" name="Rounded Rectangle 49">
            <a:extLst>
              <a:ext uri="{FF2B5EF4-FFF2-40B4-BE49-F238E27FC236}">
                <a16:creationId xmlns:a16="http://schemas.microsoft.com/office/drawing/2014/main" id="{BCCB2B05-8B47-4639-8523-E0B79E16E931}"/>
              </a:ext>
            </a:extLst>
          </p:cNvPr>
          <p:cNvSpPr/>
          <p:nvPr/>
        </p:nvSpPr>
        <p:spPr>
          <a:xfrm>
            <a:off x="6187349" y="2668388"/>
            <a:ext cx="3724275" cy="1681747"/>
          </a:xfrm>
          <a:prstGeom prst="roundRect">
            <a:avLst>
              <a:gd name="adj" fmla="val 0"/>
            </a:avLst>
          </a:prstGeom>
          <a:solidFill>
            <a:srgbClr val="90C8E5"/>
          </a:solidFill>
          <a:ln w="19050">
            <a:solidFill>
              <a:srgbClr val="0064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r>
              <a:rPr lang="en-GB" sz="1600" b="1" dirty="0">
                <a:solidFill>
                  <a:schemeClr val="tx1"/>
                </a:solidFill>
              </a:rPr>
              <a:t>Problem Solving</a:t>
            </a:r>
          </a:p>
        </p:txBody>
      </p:sp>
      <p:sp>
        <p:nvSpPr>
          <p:cNvPr id="137" name="Rounded Rectangle 2">
            <a:extLst>
              <a:ext uri="{FF2B5EF4-FFF2-40B4-BE49-F238E27FC236}">
                <a16:creationId xmlns:a16="http://schemas.microsoft.com/office/drawing/2014/main" id="{3FE29C35-D773-4A9E-A436-DA3A4F67BAD3}"/>
              </a:ext>
            </a:extLst>
          </p:cNvPr>
          <p:cNvSpPr/>
          <p:nvPr/>
        </p:nvSpPr>
        <p:spPr>
          <a:xfrm>
            <a:off x="2279650" y="765175"/>
            <a:ext cx="3816350" cy="1836058"/>
          </a:xfrm>
          <a:prstGeom prst="roundRect">
            <a:avLst>
              <a:gd name="adj" fmla="val 0"/>
            </a:avLst>
          </a:prstGeom>
          <a:solidFill>
            <a:srgbClr val="FDD182"/>
          </a:solidFill>
          <a:ln w="19050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r>
              <a:rPr lang="en-GB" sz="1600" b="1" dirty="0">
                <a:solidFill>
                  <a:schemeClr val="tx1"/>
                </a:solidFill>
              </a:rPr>
              <a:t>Place Value</a:t>
            </a:r>
          </a:p>
        </p:txBody>
      </p:sp>
      <p:sp>
        <p:nvSpPr>
          <p:cNvPr id="138" name="Rounded Rectangle 49">
            <a:extLst>
              <a:ext uri="{FF2B5EF4-FFF2-40B4-BE49-F238E27FC236}">
                <a16:creationId xmlns:a16="http://schemas.microsoft.com/office/drawing/2014/main" id="{71878C56-42A8-4CC4-82AE-A938E3DBCB62}"/>
              </a:ext>
            </a:extLst>
          </p:cNvPr>
          <p:cNvSpPr/>
          <p:nvPr/>
        </p:nvSpPr>
        <p:spPr>
          <a:xfrm>
            <a:off x="2279651" y="4411078"/>
            <a:ext cx="7631973" cy="1681747"/>
          </a:xfrm>
          <a:prstGeom prst="roundRect">
            <a:avLst>
              <a:gd name="adj" fmla="val 0"/>
            </a:avLst>
          </a:prstGeom>
          <a:solidFill>
            <a:srgbClr val="F9CBCB"/>
          </a:solidFill>
          <a:ln w="19050">
            <a:solidFill>
              <a:srgbClr val="EA516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r>
              <a:rPr lang="en-GB" sz="1600" b="1" dirty="0">
                <a:solidFill>
                  <a:schemeClr val="tx1"/>
                </a:solidFill>
              </a:rPr>
              <a:t>Reasoning</a:t>
            </a:r>
          </a:p>
        </p:txBody>
      </p:sp>
      <p:sp>
        <p:nvSpPr>
          <p:cNvPr id="139" name="Reveal Answer 1">
            <a:extLst>
              <a:ext uri="{FF2B5EF4-FFF2-40B4-BE49-F238E27FC236}">
                <a16:creationId xmlns:a16="http://schemas.microsoft.com/office/drawing/2014/main" id="{91F1D1B1-1839-4799-A042-D6C35532EAB6}"/>
              </a:ext>
            </a:extLst>
          </p:cNvPr>
          <p:cNvSpPr/>
          <p:nvPr/>
        </p:nvSpPr>
        <p:spPr>
          <a:xfrm>
            <a:off x="3602036" y="2250308"/>
            <a:ext cx="1166816" cy="273598"/>
          </a:xfrm>
          <a:prstGeom prst="roundRect">
            <a:avLst/>
          </a:prstGeom>
          <a:solidFill>
            <a:srgbClr val="00649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140" name="Reveal Answer 2">
            <a:extLst>
              <a:ext uri="{FF2B5EF4-FFF2-40B4-BE49-F238E27FC236}">
                <a16:creationId xmlns:a16="http://schemas.microsoft.com/office/drawing/2014/main" id="{C047786F-5A3B-43F4-BD53-83FA340CECB3}"/>
              </a:ext>
            </a:extLst>
          </p:cNvPr>
          <p:cNvSpPr/>
          <p:nvPr/>
        </p:nvSpPr>
        <p:spPr>
          <a:xfrm>
            <a:off x="4850327" y="3992916"/>
            <a:ext cx="1104440" cy="273598"/>
          </a:xfrm>
          <a:prstGeom prst="roundRect">
            <a:avLst/>
          </a:prstGeom>
          <a:solidFill>
            <a:srgbClr val="00649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141" name="Answer 1">
            <a:extLst>
              <a:ext uri="{FF2B5EF4-FFF2-40B4-BE49-F238E27FC236}">
                <a16:creationId xmlns:a16="http://schemas.microsoft.com/office/drawing/2014/main" id="{C8501557-55E2-48A7-AA95-96677CF92AF7}"/>
              </a:ext>
            </a:extLst>
          </p:cNvPr>
          <p:cNvSpPr/>
          <p:nvPr/>
        </p:nvSpPr>
        <p:spPr>
          <a:xfrm>
            <a:off x="2448835" y="2091595"/>
            <a:ext cx="347321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sz="2400" b="1" dirty="0">
                <a:solidFill>
                  <a:srgbClr val="005723"/>
                </a:solidFill>
              </a:rPr>
              <a:t>4 hundreds or 400</a:t>
            </a:r>
          </a:p>
        </p:txBody>
      </p:sp>
      <p:sp>
        <p:nvSpPr>
          <p:cNvPr id="142" name="Reveal Answer 3">
            <a:extLst>
              <a:ext uri="{FF2B5EF4-FFF2-40B4-BE49-F238E27FC236}">
                <a16:creationId xmlns:a16="http://schemas.microsoft.com/office/drawing/2014/main" id="{3615AF0F-6C84-4CD5-A30B-D412B08C9253}"/>
              </a:ext>
            </a:extLst>
          </p:cNvPr>
          <p:cNvSpPr/>
          <p:nvPr/>
        </p:nvSpPr>
        <p:spPr>
          <a:xfrm>
            <a:off x="7510644" y="2231914"/>
            <a:ext cx="1166816" cy="275752"/>
          </a:xfrm>
          <a:prstGeom prst="roundRect">
            <a:avLst/>
          </a:prstGeom>
          <a:solidFill>
            <a:srgbClr val="00649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143" name="Rectangle 58">
            <a:extLst>
              <a:ext uri="{FF2B5EF4-FFF2-40B4-BE49-F238E27FC236}">
                <a16:creationId xmlns:a16="http://schemas.microsoft.com/office/drawing/2014/main" id="{A2D4BBBA-C9C5-4DBE-8680-50AF0B0BA8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85649" y="1040790"/>
            <a:ext cx="280435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solidFill>
                  <a:schemeClr val="tx1"/>
                </a:solidFill>
              </a:rPr>
              <a:t>What is the value of the underlined digit?</a:t>
            </a:r>
          </a:p>
        </p:txBody>
      </p:sp>
      <p:sp>
        <p:nvSpPr>
          <p:cNvPr id="144" name="Rectangle 143">
            <a:extLst>
              <a:ext uri="{FF2B5EF4-FFF2-40B4-BE49-F238E27FC236}">
                <a16:creationId xmlns:a16="http://schemas.microsoft.com/office/drawing/2014/main" id="{54E6332F-ABB1-482E-A604-451146389004}"/>
              </a:ext>
            </a:extLst>
          </p:cNvPr>
          <p:cNvSpPr/>
          <p:nvPr/>
        </p:nvSpPr>
        <p:spPr>
          <a:xfrm>
            <a:off x="8644435" y="1121226"/>
            <a:ext cx="75468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solidFill>
                  <a:srgbClr val="005723"/>
                </a:solidFill>
              </a:rPr>
              <a:t>337</a:t>
            </a:r>
          </a:p>
        </p:txBody>
      </p:sp>
      <p:sp>
        <p:nvSpPr>
          <p:cNvPr id="146" name="Rectangle 98">
            <a:extLst>
              <a:ext uri="{FF2B5EF4-FFF2-40B4-BE49-F238E27FC236}">
                <a16:creationId xmlns:a16="http://schemas.microsoft.com/office/drawing/2014/main" id="{F186318D-B7BF-424F-87B3-B94FBA4C88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90420" y="2916367"/>
            <a:ext cx="337908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buNone/>
            </a:pPr>
            <a:r>
              <a:rPr lang="en-GB" sz="1600" dirty="0"/>
              <a:t>How much money is there in total?</a:t>
            </a:r>
          </a:p>
        </p:txBody>
      </p:sp>
      <p:sp>
        <p:nvSpPr>
          <p:cNvPr id="147" name="Rectangle 58">
            <a:extLst>
              <a:ext uri="{FF2B5EF4-FFF2-40B4-BE49-F238E27FC236}">
                <a16:creationId xmlns:a16="http://schemas.microsoft.com/office/drawing/2014/main" id="{CC8878FA-EC25-4CEC-9438-E4305B2DA0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65216" y="5365290"/>
            <a:ext cx="340428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dirty="0"/>
              <a:t>Is Henry correct?</a:t>
            </a:r>
            <a:br>
              <a:rPr lang="en-GB" dirty="0"/>
            </a:br>
            <a:r>
              <a:rPr lang="en-GB" dirty="0"/>
              <a:t>Explain your reasoning.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48" name="Reveal Answer 2">
            <a:extLst>
              <a:ext uri="{FF2B5EF4-FFF2-40B4-BE49-F238E27FC236}">
                <a16:creationId xmlns:a16="http://schemas.microsoft.com/office/drawing/2014/main" id="{A348708A-A12B-498C-9A73-4BAF304EC1DB}"/>
              </a:ext>
            </a:extLst>
          </p:cNvPr>
          <p:cNvSpPr/>
          <p:nvPr/>
        </p:nvSpPr>
        <p:spPr>
          <a:xfrm>
            <a:off x="7510644" y="3992916"/>
            <a:ext cx="1166816" cy="273598"/>
          </a:xfrm>
          <a:prstGeom prst="roundRect">
            <a:avLst/>
          </a:prstGeom>
          <a:solidFill>
            <a:srgbClr val="00649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150" name="Rectangle 58">
            <a:extLst>
              <a:ext uri="{FF2B5EF4-FFF2-40B4-BE49-F238E27FC236}">
                <a16:creationId xmlns:a16="http://schemas.microsoft.com/office/drawing/2014/main" id="{F5851BB7-3E53-4126-B933-96CCEB359B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37423" y="4001683"/>
            <a:ext cx="1720241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1600" b="1" dirty="0">
                <a:solidFill>
                  <a:srgbClr val="005723"/>
                </a:solidFill>
              </a:rPr>
              <a:t>£1 and 80p</a:t>
            </a:r>
          </a:p>
        </p:txBody>
      </p:sp>
      <p:pic>
        <p:nvPicPr>
          <p:cNvPr id="151" name="Picture 150">
            <a:extLst>
              <a:ext uri="{FF2B5EF4-FFF2-40B4-BE49-F238E27FC236}">
                <a16:creationId xmlns:a16="http://schemas.microsoft.com/office/drawing/2014/main" id="{612FBEA4-A448-40CB-BB42-D90C9201608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763023" y="4730482"/>
            <a:ext cx="1148600" cy="1361758"/>
          </a:xfrm>
          <a:prstGeom prst="rect">
            <a:avLst/>
          </a:prstGeom>
        </p:spPr>
      </p:pic>
      <p:sp>
        <p:nvSpPr>
          <p:cNvPr id="152" name="Rectangle 58">
            <a:extLst>
              <a:ext uri="{FF2B5EF4-FFF2-40B4-BE49-F238E27FC236}">
                <a16:creationId xmlns:a16="http://schemas.microsoft.com/office/drawing/2014/main" id="{BC751F21-9B8A-4064-9C2D-48E3A286B2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87762" y="1611789"/>
            <a:ext cx="100012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2800" u="sng" dirty="0">
                <a:solidFill>
                  <a:schemeClr val="tx1"/>
                </a:solidFill>
              </a:rPr>
              <a:t>4</a:t>
            </a:r>
            <a:r>
              <a:rPr lang="en-GB" altLang="en-US" sz="2800" dirty="0">
                <a:solidFill>
                  <a:schemeClr val="tx1"/>
                </a:solidFill>
              </a:rPr>
              <a:t>12</a:t>
            </a:r>
          </a:p>
        </p:txBody>
      </p:sp>
      <p:sp>
        <p:nvSpPr>
          <p:cNvPr id="153" name="Rectangle 58">
            <a:extLst>
              <a:ext uri="{FF2B5EF4-FFF2-40B4-BE49-F238E27FC236}">
                <a16:creationId xmlns:a16="http://schemas.microsoft.com/office/drawing/2014/main" id="{21F3EA07-0BF4-4F2C-B54E-A2C26CFA4E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61301" y="1088464"/>
            <a:ext cx="230172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sz="2400" dirty="0"/>
              <a:t>237 + 100 =</a:t>
            </a:r>
            <a:endParaRPr lang="en-GB" altLang="en-US" sz="2400" dirty="0">
              <a:solidFill>
                <a:schemeClr val="tx1"/>
              </a:solidFill>
            </a:endParaRPr>
          </a:p>
        </p:txBody>
      </p:sp>
      <p:sp>
        <p:nvSpPr>
          <p:cNvPr id="154" name="Rectangle 153">
            <a:extLst>
              <a:ext uri="{FF2B5EF4-FFF2-40B4-BE49-F238E27FC236}">
                <a16:creationId xmlns:a16="http://schemas.microsoft.com/office/drawing/2014/main" id="{51A18324-57A6-4C39-BC40-96314BEF86B8}"/>
              </a:ext>
            </a:extLst>
          </p:cNvPr>
          <p:cNvSpPr/>
          <p:nvPr/>
        </p:nvSpPr>
        <p:spPr>
          <a:xfrm>
            <a:off x="8644435" y="1737879"/>
            <a:ext cx="75468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solidFill>
                  <a:srgbClr val="005723"/>
                </a:solidFill>
              </a:rPr>
              <a:t>65</a:t>
            </a:r>
          </a:p>
        </p:txBody>
      </p:sp>
      <p:sp>
        <p:nvSpPr>
          <p:cNvPr id="155" name="Rectangle 58">
            <a:extLst>
              <a:ext uri="{FF2B5EF4-FFF2-40B4-BE49-F238E27FC236}">
                <a16:creationId xmlns:a16="http://schemas.microsoft.com/office/drawing/2014/main" id="{848570C7-4E6A-468C-8FA3-1A71B9D04A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54410" y="1704325"/>
            <a:ext cx="210861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sz="2400" dirty="0"/>
              <a:t>100 – 35 =</a:t>
            </a:r>
            <a:endParaRPr lang="en-GB" altLang="en-US" sz="2400" dirty="0">
              <a:solidFill>
                <a:schemeClr val="tx1"/>
              </a:solidFill>
            </a:endParaRPr>
          </a:p>
        </p:txBody>
      </p:sp>
      <p:sp>
        <p:nvSpPr>
          <p:cNvPr id="158" name="Speech Bubble: Oval 157">
            <a:extLst>
              <a:ext uri="{FF2B5EF4-FFF2-40B4-BE49-F238E27FC236}">
                <a16:creationId xmlns:a16="http://schemas.microsoft.com/office/drawing/2014/main" id="{A36C2830-AB0C-487F-8869-663A69D77F8D}"/>
              </a:ext>
            </a:extLst>
          </p:cNvPr>
          <p:cNvSpPr/>
          <p:nvPr/>
        </p:nvSpPr>
        <p:spPr>
          <a:xfrm>
            <a:off x="6338320" y="4502586"/>
            <a:ext cx="2594793" cy="759134"/>
          </a:xfrm>
          <a:prstGeom prst="wedgeEllipseCallout">
            <a:avLst>
              <a:gd name="adj1" fmla="val 51021"/>
              <a:gd name="adj2" fmla="val 41065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endParaRPr lang="en-GB" altLang="en-US" sz="1400" b="1" dirty="0">
              <a:solidFill>
                <a:schemeClr val="tx1"/>
              </a:solidFill>
            </a:endParaRPr>
          </a:p>
        </p:txBody>
      </p:sp>
      <p:pic>
        <p:nvPicPr>
          <p:cNvPr id="160" name="Picture 159">
            <a:extLst>
              <a:ext uri="{FF2B5EF4-FFF2-40B4-BE49-F238E27FC236}">
                <a16:creationId xmlns:a16="http://schemas.microsoft.com/office/drawing/2014/main" id="{2AD05AA6-9160-4A25-A1D5-947EA50FA9A4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69457" y="3261088"/>
            <a:ext cx="656950" cy="655563"/>
          </a:xfrm>
          <a:prstGeom prst="rect">
            <a:avLst/>
          </a:prstGeom>
        </p:spPr>
      </p:pic>
      <p:pic>
        <p:nvPicPr>
          <p:cNvPr id="162" name="Picture 161">
            <a:extLst>
              <a:ext uri="{FF2B5EF4-FFF2-40B4-BE49-F238E27FC236}">
                <a16:creationId xmlns:a16="http://schemas.microsoft.com/office/drawing/2014/main" id="{43210BDC-33D6-415A-84AD-75DF6B159804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93622" y="3307748"/>
            <a:ext cx="571086" cy="570189"/>
          </a:xfrm>
          <a:prstGeom prst="rect">
            <a:avLst/>
          </a:prstGeom>
        </p:spPr>
      </p:pic>
      <p:pic>
        <p:nvPicPr>
          <p:cNvPr id="166" name="Picture 165">
            <a:extLst>
              <a:ext uri="{FF2B5EF4-FFF2-40B4-BE49-F238E27FC236}">
                <a16:creationId xmlns:a16="http://schemas.microsoft.com/office/drawing/2014/main" id="{D77D5876-041C-43AF-983A-A58D197F92D5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32949" y="3380299"/>
            <a:ext cx="445785" cy="448621"/>
          </a:xfrm>
          <a:prstGeom prst="rect">
            <a:avLst/>
          </a:prstGeom>
        </p:spPr>
      </p:pic>
      <p:pic>
        <p:nvPicPr>
          <p:cNvPr id="168" name="Picture 167">
            <a:extLst>
              <a:ext uri="{FF2B5EF4-FFF2-40B4-BE49-F238E27FC236}">
                <a16:creationId xmlns:a16="http://schemas.microsoft.com/office/drawing/2014/main" id="{36CC4247-C07A-44E6-A58F-8822D263AFF6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40283" y="3402815"/>
            <a:ext cx="370697" cy="372106"/>
          </a:xfrm>
          <a:prstGeom prst="rect">
            <a:avLst/>
          </a:prstGeom>
        </p:spPr>
      </p:pic>
      <p:sp>
        <p:nvSpPr>
          <p:cNvPr id="171" name="Rectangle 98">
            <a:extLst>
              <a:ext uri="{FF2B5EF4-FFF2-40B4-BE49-F238E27FC236}">
                <a16:creationId xmlns:a16="http://schemas.microsoft.com/office/drawing/2014/main" id="{A26D54FC-8690-4C98-8843-200A57565D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35653" y="4591888"/>
            <a:ext cx="180379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buNone/>
            </a:pPr>
            <a:r>
              <a:rPr lang="en-GB" sz="1600" dirty="0"/>
              <a:t>Is my part-whole model correct?</a:t>
            </a:r>
          </a:p>
        </p:txBody>
      </p:sp>
      <p:cxnSp>
        <p:nvCxnSpPr>
          <p:cNvPr id="172" name="Straight Connector 171">
            <a:extLst>
              <a:ext uri="{FF2B5EF4-FFF2-40B4-BE49-F238E27FC236}">
                <a16:creationId xmlns:a16="http://schemas.microsoft.com/office/drawing/2014/main" id="{60B23723-AB48-4473-B7CE-E24C484DF9EE}"/>
              </a:ext>
            </a:extLst>
          </p:cNvPr>
          <p:cNvCxnSpPr/>
          <p:nvPr/>
        </p:nvCxnSpPr>
        <p:spPr>
          <a:xfrm flipH="1">
            <a:off x="3727450" y="4882153"/>
            <a:ext cx="558800" cy="44334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3" name="Straight Connector 172">
            <a:extLst>
              <a:ext uri="{FF2B5EF4-FFF2-40B4-BE49-F238E27FC236}">
                <a16:creationId xmlns:a16="http://schemas.microsoft.com/office/drawing/2014/main" id="{9D589B9E-8630-4647-81E7-7E73C80C4265}"/>
              </a:ext>
            </a:extLst>
          </p:cNvPr>
          <p:cNvCxnSpPr/>
          <p:nvPr/>
        </p:nvCxnSpPr>
        <p:spPr>
          <a:xfrm>
            <a:off x="4609755" y="4882153"/>
            <a:ext cx="632183" cy="483136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4" name="Straight Connector 173">
            <a:extLst>
              <a:ext uri="{FF2B5EF4-FFF2-40B4-BE49-F238E27FC236}">
                <a16:creationId xmlns:a16="http://schemas.microsoft.com/office/drawing/2014/main" id="{19A264FA-0655-4017-BA01-238751CC8139}"/>
              </a:ext>
            </a:extLst>
          </p:cNvPr>
          <p:cNvCxnSpPr/>
          <p:nvPr/>
        </p:nvCxnSpPr>
        <p:spPr>
          <a:xfrm>
            <a:off x="4436232" y="5043070"/>
            <a:ext cx="0" cy="612227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5" name="Oval 174">
            <a:extLst>
              <a:ext uri="{FF2B5EF4-FFF2-40B4-BE49-F238E27FC236}">
                <a16:creationId xmlns:a16="http://schemas.microsoft.com/office/drawing/2014/main" id="{8B758272-7C54-4890-BCF4-F87A446D32D9}"/>
              </a:ext>
            </a:extLst>
          </p:cNvPr>
          <p:cNvSpPr/>
          <p:nvPr/>
        </p:nvSpPr>
        <p:spPr>
          <a:xfrm>
            <a:off x="4109244" y="4517056"/>
            <a:ext cx="659606" cy="659606"/>
          </a:xfrm>
          <a:prstGeom prst="ellipse">
            <a:avLst/>
          </a:prstGeom>
          <a:solidFill>
            <a:schemeClr val="bg1"/>
          </a:solidFill>
          <a:ln>
            <a:solidFill>
              <a:srgbClr val="D81D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6" name="Oval 175">
            <a:extLst>
              <a:ext uri="{FF2B5EF4-FFF2-40B4-BE49-F238E27FC236}">
                <a16:creationId xmlns:a16="http://schemas.microsoft.com/office/drawing/2014/main" id="{AB8041AD-5036-4016-8E76-A703BA05B17A}"/>
              </a:ext>
            </a:extLst>
          </p:cNvPr>
          <p:cNvSpPr/>
          <p:nvPr/>
        </p:nvSpPr>
        <p:spPr>
          <a:xfrm>
            <a:off x="4109244" y="5325493"/>
            <a:ext cx="659606" cy="659606"/>
          </a:xfrm>
          <a:prstGeom prst="ellipse">
            <a:avLst/>
          </a:prstGeom>
          <a:solidFill>
            <a:schemeClr val="bg1"/>
          </a:solidFill>
          <a:ln>
            <a:solidFill>
              <a:srgbClr val="D81D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7" name="Oval 176">
            <a:extLst>
              <a:ext uri="{FF2B5EF4-FFF2-40B4-BE49-F238E27FC236}">
                <a16:creationId xmlns:a16="http://schemas.microsoft.com/office/drawing/2014/main" id="{20C77FA2-C8CD-4ECE-9E00-AB481AEF9AAB}"/>
              </a:ext>
            </a:extLst>
          </p:cNvPr>
          <p:cNvSpPr/>
          <p:nvPr/>
        </p:nvSpPr>
        <p:spPr>
          <a:xfrm>
            <a:off x="3216801" y="5104596"/>
            <a:ext cx="659606" cy="659606"/>
          </a:xfrm>
          <a:prstGeom prst="ellipse">
            <a:avLst/>
          </a:prstGeom>
          <a:solidFill>
            <a:schemeClr val="bg1"/>
          </a:solidFill>
          <a:ln>
            <a:solidFill>
              <a:srgbClr val="D81D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8" name="Oval 177">
            <a:extLst>
              <a:ext uri="{FF2B5EF4-FFF2-40B4-BE49-F238E27FC236}">
                <a16:creationId xmlns:a16="http://schemas.microsoft.com/office/drawing/2014/main" id="{1F1617A0-9524-4395-8B33-ECCDEB5FE504}"/>
              </a:ext>
            </a:extLst>
          </p:cNvPr>
          <p:cNvSpPr/>
          <p:nvPr/>
        </p:nvSpPr>
        <p:spPr>
          <a:xfrm>
            <a:off x="5003419" y="5104596"/>
            <a:ext cx="659606" cy="659606"/>
          </a:xfrm>
          <a:prstGeom prst="ellipse">
            <a:avLst/>
          </a:prstGeom>
          <a:solidFill>
            <a:schemeClr val="bg1"/>
          </a:solidFill>
          <a:ln>
            <a:solidFill>
              <a:srgbClr val="D81D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9" name="Rectangle 58">
            <a:extLst>
              <a:ext uri="{FF2B5EF4-FFF2-40B4-BE49-F238E27FC236}">
                <a16:creationId xmlns:a16="http://schemas.microsoft.com/office/drawing/2014/main" id="{ED3E1D31-7F25-4278-A390-EDA60C0859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75564" y="4636662"/>
            <a:ext cx="72133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sz="2000" b="1" dirty="0"/>
              <a:t>153</a:t>
            </a:r>
            <a:endParaRPr lang="en-GB" altLang="en-US" sz="2000" b="1" dirty="0">
              <a:solidFill>
                <a:schemeClr val="tx1"/>
              </a:solidFill>
            </a:endParaRPr>
          </a:p>
        </p:txBody>
      </p:sp>
      <p:sp>
        <p:nvSpPr>
          <p:cNvPr id="180" name="Rectangle 58">
            <a:extLst>
              <a:ext uri="{FF2B5EF4-FFF2-40B4-BE49-F238E27FC236}">
                <a16:creationId xmlns:a16="http://schemas.microsoft.com/office/drawing/2014/main" id="{72C132EB-CBC9-4E2D-9FFE-BE32BC62E6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75564" y="5474862"/>
            <a:ext cx="72133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sz="2000" dirty="0"/>
              <a:t>50</a:t>
            </a:r>
            <a:endParaRPr lang="en-GB" altLang="en-US" sz="2000" dirty="0">
              <a:solidFill>
                <a:schemeClr val="tx1"/>
              </a:solidFill>
            </a:endParaRPr>
          </a:p>
        </p:txBody>
      </p:sp>
      <p:sp>
        <p:nvSpPr>
          <p:cNvPr id="181" name="Rectangle 58">
            <a:extLst>
              <a:ext uri="{FF2B5EF4-FFF2-40B4-BE49-F238E27FC236}">
                <a16:creationId xmlns:a16="http://schemas.microsoft.com/office/drawing/2014/main" id="{4FE45A89-70B9-4967-84B1-43E80FFA3C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96314" y="5233562"/>
            <a:ext cx="72133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sz="2000" dirty="0"/>
              <a:t>13</a:t>
            </a:r>
            <a:endParaRPr lang="en-GB" altLang="en-US" sz="2000" dirty="0">
              <a:solidFill>
                <a:schemeClr val="tx1"/>
              </a:solidFill>
            </a:endParaRPr>
          </a:p>
        </p:txBody>
      </p:sp>
      <p:sp>
        <p:nvSpPr>
          <p:cNvPr id="182" name="Rectangle 58">
            <a:extLst>
              <a:ext uri="{FF2B5EF4-FFF2-40B4-BE49-F238E27FC236}">
                <a16:creationId xmlns:a16="http://schemas.microsoft.com/office/drawing/2014/main" id="{47D5FF71-7CB7-4CDF-B9D0-B7D95C7EA3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86564" y="5233562"/>
            <a:ext cx="72133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sz="2000" dirty="0"/>
              <a:t>90</a:t>
            </a:r>
            <a:endParaRPr lang="en-GB" altLang="en-US" sz="2000" dirty="0">
              <a:solidFill>
                <a:schemeClr val="tx1"/>
              </a:solidFill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2414733" y="2916367"/>
            <a:ext cx="2051987" cy="1265714"/>
            <a:chOff x="2028657" y="4669456"/>
            <a:chExt cx="2051987" cy="1265714"/>
          </a:xfrm>
        </p:grpSpPr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60B23723-AB48-4473-B7CE-E24C484DF9EE}"/>
                </a:ext>
              </a:extLst>
            </p:cNvPr>
            <p:cNvCxnSpPr/>
            <p:nvPr/>
          </p:nvCxnSpPr>
          <p:spPr>
            <a:xfrm flipH="1">
              <a:off x="2451224" y="5066288"/>
              <a:ext cx="558800" cy="44334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9D589B9E-8630-4647-81E7-7E73C80C4265}"/>
                </a:ext>
              </a:extLst>
            </p:cNvPr>
            <p:cNvCxnSpPr/>
            <p:nvPr/>
          </p:nvCxnSpPr>
          <p:spPr>
            <a:xfrm>
              <a:off x="3125003" y="5095333"/>
              <a:ext cx="632183" cy="483136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5" name="Oval 84">
              <a:extLst>
                <a:ext uri="{FF2B5EF4-FFF2-40B4-BE49-F238E27FC236}">
                  <a16:creationId xmlns:a16="http://schemas.microsoft.com/office/drawing/2014/main" id="{8B758272-7C54-4890-BCF4-F87A446D32D9}"/>
                </a:ext>
              </a:extLst>
            </p:cNvPr>
            <p:cNvSpPr/>
            <p:nvPr/>
          </p:nvSpPr>
          <p:spPr>
            <a:xfrm>
              <a:off x="2737644" y="4669456"/>
              <a:ext cx="659606" cy="659606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D81D3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86" name="Oval 85">
              <a:extLst>
                <a:ext uri="{FF2B5EF4-FFF2-40B4-BE49-F238E27FC236}">
                  <a16:creationId xmlns:a16="http://schemas.microsoft.com/office/drawing/2014/main" id="{20C77FA2-C8CD-4ECE-9E00-AB481AEF9AAB}"/>
                </a:ext>
              </a:extLst>
            </p:cNvPr>
            <p:cNvSpPr/>
            <p:nvPr/>
          </p:nvSpPr>
          <p:spPr>
            <a:xfrm>
              <a:off x="2028657" y="5270307"/>
              <a:ext cx="659606" cy="659606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D81D3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87" name="Oval 86">
              <a:extLst>
                <a:ext uri="{FF2B5EF4-FFF2-40B4-BE49-F238E27FC236}">
                  <a16:creationId xmlns:a16="http://schemas.microsoft.com/office/drawing/2014/main" id="{1F1617A0-9524-4395-8B33-ECCDEB5FE504}"/>
                </a:ext>
              </a:extLst>
            </p:cNvPr>
            <p:cNvSpPr/>
            <p:nvPr/>
          </p:nvSpPr>
          <p:spPr>
            <a:xfrm>
              <a:off x="3421038" y="5275564"/>
              <a:ext cx="659606" cy="659606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D81D3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89" name="Rectangle 58">
            <a:extLst>
              <a:ext uri="{FF2B5EF4-FFF2-40B4-BE49-F238E27FC236}">
                <a16:creationId xmlns:a16="http://schemas.microsoft.com/office/drawing/2014/main" id="{47D5FF71-7CB7-4CDF-B9D0-B7D95C7EA3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06664" y="3102191"/>
            <a:ext cx="72133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1400" dirty="0"/>
              <a:t>32 × 3</a:t>
            </a:r>
            <a:endParaRPr lang="en-GB" altLang="en-US" sz="1400" dirty="0">
              <a:solidFill>
                <a:schemeClr val="tx1"/>
              </a:solidFill>
            </a:endParaRPr>
          </a:p>
        </p:txBody>
      </p:sp>
      <p:sp>
        <p:nvSpPr>
          <p:cNvPr id="90" name="Rectangle 58">
            <a:extLst>
              <a:ext uri="{FF2B5EF4-FFF2-40B4-BE49-F238E27FC236}">
                <a16:creationId xmlns:a16="http://schemas.microsoft.com/office/drawing/2014/main" id="{47D5FF71-7CB7-4CDF-B9D0-B7D95C7EA3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99370" y="3693907"/>
            <a:ext cx="72133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1400" dirty="0"/>
              <a:t>30 × 3</a:t>
            </a:r>
            <a:endParaRPr lang="en-GB" altLang="en-US" sz="1400" dirty="0">
              <a:solidFill>
                <a:schemeClr val="tx1"/>
              </a:solidFill>
            </a:endParaRPr>
          </a:p>
        </p:txBody>
      </p:sp>
      <p:sp>
        <p:nvSpPr>
          <p:cNvPr id="91" name="Rectangle 58">
            <a:extLst>
              <a:ext uri="{FF2B5EF4-FFF2-40B4-BE49-F238E27FC236}">
                <a16:creationId xmlns:a16="http://schemas.microsoft.com/office/drawing/2014/main" id="{47D5FF71-7CB7-4CDF-B9D0-B7D95C7EA3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92707" y="3702617"/>
            <a:ext cx="72133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1400" dirty="0"/>
              <a:t>2 × 3</a:t>
            </a:r>
            <a:endParaRPr lang="en-GB" altLang="en-US" sz="1400" dirty="0">
              <a:solidFill>
                <a:schemeClr val="tx1"/>
              </a:solidFill>
            </a:endParaRPr>
          </a:p>
        </p:txBody>
      </p:sp>
      <p:sp>
        <p:nvSpPr>
          <p:cNvPr id="92" name="Rectangle 91">
            <a:extLst>
              <a:ext uri="{FF2B5EF4-FFF2-40B4-BE49-F238E27FC236}">
                <a16:creationId xmlns:a16="http://schemas.microsoft.com/office/drawing/2014/main" id="{EF7E5D69-0E3A-4EF4-B34D-4ABB3620C44D}"/>
              </a:ext>
            </a:extLst>
          </p:cNvPr>
          <p:cNvSpPr/>
          <p:nvPr/>
        </p:nvSpPr>
        <p:spPr>
          <a:xfrm>
            <a:off x="5523548" y="2741119"/>
            <a:ext cx="475805" cy="475805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93" name="Rectangle 58">
            <a:extLst>
              <a:ext uri="{FF2B5EF4-FFF2-40B4-BE49-F238E27FC236}">
                <a16:creationId xmlns:a16="http://schemas.microsoft.com/office/drawing/2014/main" id="{848570C7-4E6A-468C-8FA3-1A71B9D04A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96099" y="2779403"/>
            <a:ext cx="210861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sz="2400" dirty="0"/>
              <a:t>32 </a:t>
            </a:r>
            <a:r>
              <a:rPr lang="en-GB" altLang="en-US" sz="2400" dirty="0"/>
              <a:t>× 3 =</a:t>
            </a:r>
            <a:endParaRPr lang="en-GB" altLang="en-US" sz="2400" dirty="0">
              <a:solidFill>
                <a:schemeClr val="tx1"/>
              </a:solidFill>
            </a:endParaRPr>
          </a:p>
        </p:txBody>
      </p:sp>
      <p:sp>
        <p:nvSpPr>
          <p:cNvPr id="94" name="Rectangle 93">
            <a:extLst>
              <a:ext uri="{FF2B5EF4-FFF2-40B4-BE49-F238E27FC236}">
                <a16:creationId xmlns:a16="http://schemas.microsoft.com/office/drawing/2014/main" id="{EF7E5D69-0E3A-4EF4-B34D-4ABB3620C44D}"/>
              </a:ext>
            </a:extLst>
          </p:cNvPr>
          <p:cNvSpPr/>
          <p:nvPr/>
        </p:nvSpPr>
        <p:spPr>
          <a:xfrm>
            <a:off x="5520851" y="2755272"/>
            <a:ext cx="475805" cy="475805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accent4">
                    <a:lumMod val="50000"/>
                  </a:schemeClr>
                </a:solidFill>
              </a:rPr>
              <a:t>96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50" tmFilter="0, 0; .2, .5; .8, .5; 1, 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125" autoRev="1" fill="hold"/>
                                        <p:tgtEl>
                                          <p:spTgt spid="1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9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"/>
                            </p:stCondLst>
                            <p:childTnLst>
                              <p:par>
                                <p:cTn id="22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0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5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50" tmFilter="0, 0; .2, .5; .8, .5; 1, 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125" autoRev="1" fill="hold"/>
                                        <p:tgtEl>
                                          <p:spTgt spid="1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5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250" tmFilter="0, 0; .2, .5; .8, .5; 1, 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125" autoRev="1" fill="hold"/>
                                        <p:tgtEl>
                                          <p:spTgt spid="1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2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1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8"/>
                  </p:tgtEl>
                </p:cond>
              </p:nextCondLst>
            </p:seq>
          </p:childTnLst>
        </p:cTn>
      </p:par>
    </p:tnLst>
    <p:bldLst>
      <p:bldP spid="139" grpId="0" animBg="1"/>
      <p:bldP spid="140" grpId="0" animBg="1"/>
      <p:bldP spid="141" grpId="0"/>
      <p:bldP spid="141" grpId="1"/>
      <p:bldP spid="142" grpId="0" animBg="1"/>
      <p:bldP spid="144" grpId="0"/>
      <p:bldP spid="144" grpId="1"/>
      <p:bldP spid="148" grpId="0" animBg="1"/>
      <p:bldP spid="150" grpId="0" uiExpand="1" build="p"/>
      <p:bldP spid="154" grpId="0"/>
      <p:bldP spid="154" grpId="1"/>
      <p:bldP spid="94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95</Words>
  <Application>Microsoft Office PowerPoint</Application>
  <PresentationFormat>Widescreen</PresentationFormat>
  <Paragraphs>34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10" baseType="lpstr">
      <vt:lpstr>Arial</vt:lpstr>
      <vt:lpstr>Calibri</vt:lpstr>
      <vt:lpstr>Calibri Light</vt:lpstr>
      <vt:lpstr>Comic Sans MS</vt:lpstr>
      <vt:lpstr>Sassoon Infant Rg</vt:lpstr>
      <vt:lpstr>Twinkl</vt:lpstr>
      <vt:lpstr>Twinkl SemiBold</vt:lpstr>
      <vt:lpstr>Office Theme</vt:lpstr>
      <vt:lpstr>28.3.22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28.3.22 </dc:title>
  <dc:creator>Jayne-Ann Dilleigh</dc:creator>
  <cp:lastModifiedBy>Jayne-Ann Dilleigh</cp:lastModifiedBy>
  <cp:revision>1</cp:revision>
  <dcterms:created xsi:type="dcterms:W3CDTF">2022-03-28T07:30:17Z</dcterms:created>
  <dcterms:modified xsi:type="dcterms:W3CDTF">2022-03-28T07:30:58Z</dcterms:modified>
</cp:coreProperties>
</file>