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0"/>
  </p:notesMasterIdLst>
  <p:handoutMasterIdLst>
    <p:handoutMasterId r:id="rId31"/>
  </p:handoutMasterIdLst>
  <p:sldIdLst>
    <p:sldId id="258" r:id="rId2"/>
    <p:sldId id="264" r:id="rId3"/>
    <p:sldId id="275" r:id="rId4"/>
    <p:sldId id="276" r:id="rId5"/>
    <p:sldId id="278" r:id="rId6"/>
    <p:sldId id="279" r:id="rId7"/>
    <p:sldId id="285" r:id="rId8"/>
    <p:sldId id="286" r:id="rId9"/>
    <p:sldId id="287" r:id="rId10"/>
    <p:sldId id="289" r:id="rId11"/>
    <p:sldId id="290" r:id="rId12"/>
    <p:sldId id="291" r:id="rId13"/>
    <p:sldId id="292" r:id="rId14"/>
    <p:sldId id="293" r:id="rId15"/>
    <p:sldId id="294" r:id="rId16"/>
    <p:sldId id="295" r:id="rId17"/>
    <p:sldId id="296" r:id="rId18"/>
    <p:sldId id="297" r:id="rId19"/>
    <p:sldId id="299" r:id="rId20"/>
    <p:sldId id="300" r:id="rId21"/>
    <p:sldId id="301" r:id="rId22"/>
    <p:sldId id="302" r:id="rId23"/>
    <p:sldId id="303" r:id="rId24"/>
    <p:sldId id="305" r:id="rId25"/>
    <p:sldId id="304" r:id="rId26"/>
    <p:sldId id="306" r:id="rId27"/>
    <p:sldId id="307" r:id="rId28"/>
    <p:sldId id="267" r:id="rId29"/>
  </p:sldIdLst>
  <p:sldSz cx="9144000" cy="6858000" type="screen4x3"/>
  <p:notesSz cx="6858000" cy="9144000"/>
  <p:embeddedFontLst>
    <p:embeddedFont>
      <p:font typeface="Calibri" panose="020F0502020204030204" pitchFamily="34" charset="0"/>
      <p:regular r:id="rId32"/>
      <p:bold r:id="rId33"/>
      <p:italic r:id="rId34"/>
      <p:boldItalic r:id="rId35"/>
    </p:embeddedFont>
    <p:embeddedFont>
      <p:font typeface="Twinkl" panose="020B0604020202020204" charset="0"/>
      <p:regular r:id="rId36"/>
      <p:bold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B000"/>
    <a:srgbClr val="85BD33"/>
    <a:srgbClr val="F08215"/>
    <a:srgbClr val="009640"/>
    <a:srgbClr val="00A8E7"/>
    <a:srgbClr val="009386"/>
    <a:srgbClr val="E50050"/>
    <a:srgbClr val="F8BD95"/>
    <a:srgbClr val="EB8634"/>
    <a:srgbClr val="AFDE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50" autoAdjust="0"/>
    <p:restoredTop sz="94660"/>
  </p:normalViewPr>
  <p:slideViewPr>
    <p:cSldViewPr snapToGrid="0" showGuides="1">
      <p:cViewPr varScale="1">
        <p:scale>
          <a:sx n="72" d="100"/>
          <a:sy n="72" d="100"/>
        </p:scale>
        <p:origin x="1614"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font" Target="fonts/font3.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4.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04/10/2021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xml"/><Relationship Id="rId4" Type="http://schemas.openxmlformats.org/officeDocument/2006/relationships/image" Target="../media/image46.png"/></Relationships>
</file>

<file path=ppt/slides/_rels/slide16.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6.png"/><Relationship Id="rId3" Type="http://schemas.openxmlformats.org/officeDocument/2006/relationships/image" Target="../media/image47.pn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image" Target="../media/image6.png"/><Relationship Id="rId1" Type="http://schemas.openxmlformats.org/officeDocument/2006/relationships/slideLayout" Target="../slideLayouts/slideLayout3.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5" Type="http://schemas.openxmlformats.org/officeDocument/2006/relationships/image" Target="../media/image58.png"/><Relationship Id="rId10" Type="http://schemas.openxmlformats.org/officeDocument/2006/relationships/image" Target="../media/image53.png"/><Relationship Id="rId4" Type="http://schemas.openxmlformats.org/officeDocument/2006/relationships/slide" Target="slide17.xml"/><Relationship Id="rId9" Type="http://schemas.openxmlformats.org/officeDocument/2006/relationships/image" Target="../media/image52.png"/><Relationship Id="rId14" Type="http://schemas.openxmlformats.org/officeDocument/2006/relationships/image" Target="../media/image57.png"/></Relationships>
</file>

<file path=ppt/slides/_rels/slide1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slide" Target="slide18.xml"/><Relationship Id="rId1" Type="http://schemas.openxmlformats.org/officeDocument/2006/relationships/slideLayout" Target="../slideLayouts/slideLayout3.xml"/><Relationship Id="rId4" Type="http://schemas.openxmlformats.org/officeDocument/2006/relationships/image" Target="../media/image60.png"/></Relationships>
</file>

<file path=ppt/slides/_rels/slide1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slide" Target="slide19.xml"/></Relationships>
</file>

<file path=ppt/slides/_rels/slide19.xml.rels><?xml version="1.0" encoding="UTF-8" standalone="yes"?>
<Relationships xmlns="http://schemas.openxmlformats.org/package/2006/relationships"><Relationship Id="rId3" Type="http://schemas.openxmlformats.org/officeDocument/2006/relationships/slide" Target="slide20.xml"/><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50.png"/></Relationships>
</file>

<file path=ppt/slides/_rels/slide20.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55.png"/></Relationships>
</file>

<file path=ppt/slides/_rels/slide21.xml.rels><?xml version="1.0" encoding="UTF-8" standalone="yes"?>
<Relationships xmlns="http://schemas.openxmlformats.org/package/2006/relationships"><Relationship Id="rId3" Type="http://schemas.openxmlformats.org/officeDocument/2006/relationships/slide" Target="slide22.xml"/><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62.png"/></Relationships>
</file>

<file path=ppt/slides/_rels/slide22.xml.rels><?xml version="1.0" encoding="UTF-8" standalone="yes"?>
<Relationships xmlns="http://schemas.openxmlformats.org/package/2006/relationships"><Relationship Id="rId3" Type="http://schemas.openxmlformats.org/officeDocument/2006/relationships/slide" Target="slide23.xml"/><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63.png"/></Relationships>
</file>

<file path=ppt/slides/_rels/slide23.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51.png"/></Relationships>
</file>

<file path=ppt/slides/_rels/slide24.xml.rels><?xml version="1.0" encoding="UTF-8" standalone="yes"?>
<Relationships xmlns="http://schemas.openxmlformats.org/package/2006/relationships"><Relationship Id="rId3" Type="http://schemas.openxmlformats.org/officeDocument/2006/relationships/slide" Target="slide25.xml"/><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64.png"/></Relationships>
</file>

<file path=ppt/slides/_rels/slide25.xml.rels><?xml version="1.0" encoding="UTF-8" standalone="yes"?>
<Relationships xmlns="http://schemas.openxmlformats.org/package/2006/relationships"><Relationship Id="rId3" Type="http://schemas.openxmlformats.org/officeDocument/2006/relationships/slide" Target="slide26.xml"/><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53.png"/></Relationships>
</file>

<file path=ppt/slides/_rels/slide26.xml.rels><?xml version="1.0" encoding="UTF-8" standalone="yes"?>
<Relationships xmlns="http://schemas.openxmlformats.org/package/2006/relationships"><Relationship Id="rId3" Type="http://schemas.openxmlformats.org/officeDocument/2006/relationships/slide" Target="slide27.xml"/><Relationship Id="rId2" Type="http://schemas.openxmlformats.org/officeDocument/2006/relationships/image" Target="../media/image59.png"/><Relationship Id="rId1" Type="http://schemas.openxmlformats.org/officeDocument/2006/relationships/slideLayout" Target="../slideLayouts/slideLayout3.xml"/><Relationship Id="rId4" Type="http://schemas.openxmlformats.org/officeDocument/2006/relationships/image" Target="../media/image65.png"/></Relationships>
</file>

<file path=ppt/slides/_rels/slide2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59.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a:extLst>
              <a:ext uri="{FF2B5EF4-FFF2-40B4-BE49-F238E27FC236}">
                <a16:creationId xmlns:a16="http://schemas.microsoft.com/office/drawing/2014/main" id="{941D848D-E0D5-42FE-9350-6C7C5A98D68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0353" b="23925"/>
          <a:stretch/>
        </p:blipFill>
        <p:spPr>
          <a:xfrm>
            <a:off x="651849" y="635078"/>
            <a:ext cx="7840300" cy="5295367"/>
          </a:xfrm>
          <a:prstGeom prst="roundRect">
            <a:avLst>
              <a:gd name="adj" fmla="val 1612"/>
            </a:avLst>
          </a:prstGeom>
        </p:spPr>
      </p:pic>
      <p:grpSp>
        <p:nvGrpSpPr>
          <p:cNvPr id="24" name="Group 23">
            <a:extLst>
              <a:ext uri="{FF2B5EF4-FFF2-40B4-BE49-F238E27FC236}">
                <a16:creationId xmlns:a16="http://schemas.microsoft.com/office/drawing/2014/main" id="{59240E1C-726D-418C-A72C-4A75622B0F85}"/>
              </a:ext>
            </a:extLst>
          </p:cNvPr>
          <p:cNvGrpSpPr/>
          <p:nvPr/>
        </p:nvGrpSpPr>
        <p:grpSpPr>
          <a:xfrm>
            <a:off x="-1" y="2781884"/>
            <a:ext cx="9144001" cy="4076117"/>
            <a:chOff x="-1" y="2781884"/>
            <a:chExt cx="9144001" cy="4076117"/>
          </a:xfrm>
        </p:grpSpPr>
        <p:pic>
          <p:nvPicPr>
            <p:cNvPr id="25" name="Picture 24">
              <a:extLst>
                <a:ext uri="{FF2B5EF4-FFF2-40B4-BE49-F238E27FC236}">
                  <a16:creationId xmlns:a16="http://schemas.microsoft.com/office/drawing/2014/main" id="{36C30040-51F4-4445-9397-80A71231272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 t="52414" r="8141" b="2799"/>
            <a:stretch/>
          </p:blipFill>
          <p:spPr>
            <a:xfrm>
              <a:off x="-1" y="2781884"/>
              <a:ext cx="9144001" cy="3845419"/>
            </a:xfrm>
            <a:prstGeom prst="rect">
              <a:avLst/>
            </a:prstGeom>
          </p:spPr>
        </p:pic>
        <p:sp>
          <p:nvSpPr>
            <p:cNvPr id="26" name="Rectangle 25">
              <a:extLst>
                <a:ext uri="{FF2B5EF4-FFF2-40B4-BE49-F238E27FC236}">
                  <a16:creationId xmlns:a16="http://schemas.microsoft.com/office/drawing/2014/main" id="{54FBDE5E-D582-4908-B112-A37A2D16788A}"/>
                </a:ext>
              </a:extLst>
            </p:cNvPr>
            <p:cNvSpPr/>
            <p:nvPr/>
          </p:nvSpPr>
          <p:spPr>
            <a:xfrm>
              <a:off x="-1" y="6233021"/>
              <a:ext cx="6174298" cy="624980"/>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4" name="Picture 3">
            <a:extLst>
              <a:ext uri="{FF2B5EF4-FFF2-40B4-BE49-F238E27FC236}">
                <a16:creationId xmlns:a16="http://schemas.microsoft.com/office/drawing/2014/main" id="{BD3E8A00-8CF8-4BAC-A52A-2571D431F53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6860" b="24549"/>
          <a:stretch/>
        </p:blipFill>
        <p:spPr>
          <a:xfrm flipH="1">
            <a:off x="4211763" y="1683539"/>
            <a:ext cx="4297575" cy="5174461"/>
          </a:xfrm>
          <a:prstGeom prst="rect">
            <a:avLst/>
          </a:prstGeom>
        </p:spPr>
      </p:pic>
      <p:pic>
        <p:nvPicPr>
          <p:cNvPr id="7" name="Picture 6">
            <a:extLst>
              <a:ext uri="{FF2B5EF4-FFF2-40B4-BE49-F238E27FC236}">
                <a16:creationId xmlns:a16="http://schemas.microsoft.com/office/drawing/2014/main" id="{A0D42C49-1821-4C44-BABD-E9402D0FED6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0735"/>
          <a:stretch/>
        </p:blipFill>
        <p:spPr>
          <a:xfrm>
            <a:off x="1" y="3060812"/>
            <a:ext cx="3331054" cy="3119906"/>
          </a:xfrm>
          <a:prstGeom prst="rect">
            <a:avLst/>
          </a:prstGeom>
        </p:spPr>
      </p:pic>
      <p:sp>
        <p:nvSpPr>
          <p:cNvPr id="21" name="Title 20"/>
          <p:cNvSpPr>
            <a:spLocks noGrp="1"/>
          </p:cNvSpPr>
          <p:nvPr>
            <p:ph type="title"/>
          </p:nvPr>
        </p:nvSpPr>
        <p:spPr>
          <a:xfrm>
            <a:off x="999044" y="4906977"/>
            <a:ext cx="7145910" cy="1075771"/>
          </a:xfrm>
          <a:solidFill>
            <a:srgbClr val="EB8634"/>
          </a:solidFill>
          <a:ln>
            <a:noFill/>
          </a:ln>
        </p:spPr>
        <p:txBody>
          <a:bodyPr wrap="square" lIns="108000" tIns="108000" rIns="108000" bIns="108000">
            <a:noAutofit/>
          </a:bodyPr>
          <a:lstStyle/>
          <a:p>
            <a:pPr algn="ctr"/>
            <a:r>
              <a:rPr lang="en-GB" sz="2400" b="0" dirty="0">
                <a:solidFill>
                  <a:schemeClr val="bg1"/>
                </a:solidFill>
                <a:latin typeface="+mn-lt"/>
              </a:rPr>
              <a:t>Dinosaurs lived millions of years ago,</a:t>
            </a:r>
            <a:br>
              <a:rPr lang="en-GB" sz="2400" b="0" dirty="0">
                <a:solidFill>
                  <a:schemeClr val="bg1"/>
                </a:solidFill>
                <a:latin typeface="+mn-lt"/>
              </a:rPr>
            </a:br>
            <a:r>
              <a:rPr lang="en-GB" sz="2400" b="0" dirty="0">
                <a:solidFill>
                  <a:schemeClr val="bg1"/>
                </a:solidFill>
                <a:latin typeface="+mn-lt"/>
              </a:rPr>
              <a:t>before people</a:t>
            </a:r>
          </a:p>
        </p:txBody>
      </p:sp>
      <p:pic>
        <p:nvPicPr>
          <p:cNvPr id="3" name="Picture 2">
            <a:extLst>
              <a:ext uri="{FF2B5EF4-FFF2-40B4-BE49-F238E27FC236}">
                <a16:creationId xmlns:a16="http://schemas.microsoft.com/office/drawing/2014/main" id="{E1C5D2D2-E968-4BEB-B95D-40BAB48E51E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6163" y="-1407746"/>
            <a:ext cx="3559914" cy="3657837"/>
          </a:xfrm>
          <a:prstGeom prst="rect">
            <a:avLst/>
          </a:prstGeom>
        </p:spPr>
      </p:pic>
      <p:pic>
        <p:nvPicPr>
          <p:cNvPr id="15" name="Picture 14">
            <a:extLst>
              <a:ext uri="{FF2B5EF4-FFF2-40B4-BE49-F238E27FC236}">
                <a16:creationId xmlns:a16="http://schemas.microsoft.com/office/drawing/2014/main" id="{59E1E369-10C2-49AD-BB44-0BBD0645692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3411884" y="743235"/>
            <a:ext cx="883284" cy="907580"/>
          </a:xfrm>
          <a:prstGeom prst="rect">
            <a:avLst/>
          </a:prstGeom>
        </p:spPr>
      </p:pic>
      <p:pic>
        <p:nvPicPr>
          <p:cNvPr id="5" name="Picture 4">
            <a:extLst>
              <a:ext uri="{FF2B5EF4-FFF2-40B4-BE49-F238E27FC236}">
                <a16:creationId xmlns:a16="http://schemas.microsoft.com/office/drawing/2014/main" id="{90EC1C82-3C20-4B02-97CC-02FCC86618E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942551" y="3217121"/>
            <a:ext cx="969444" cy="716828"/>
          </a:xfrm>
          <a:prstGeom prst="rect">
            <a:avLst/>
          </a:prstGeom>
        </p:spPr>
      </p:pic>
      <p:pic>
        <p:nvPicPr>
          <p:cNvPr id="8" name="Picture 7">
            <a:extLst>
              <a:ext uri="{FF2B5EF4-FFF2-40B4-BE49-F238E27FC236}">
                <a16:creationId xmlns:a16="http://schemas.microsoft.com/office/drawing/2014/main" id="{9B33B8F5-AB10-4CB5-A03E-1E711FB2893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379918" y="1527129"/>
            <a:ext cx="2599513" cy="2184429"/>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849595" y="3146540"/>
            <a:ext cx="1889606" cy="5477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Triceratops</a:t>
            </a:r>
          </a:p>
        </p:txBody>
      </p:sp>
      <p:sp>
        <p:nvSpPr>
          <p:cNvPr id="21" name="Title 20"/>
          <p:cNvSpPr>
            <a:spLocks noGrp="1"/>
          </p:cNvSpPr>
          <p:nvPr>
            <p:ph type="title"/>
          </p:nvPr>
        </p:nvSpPr>
        <p:spPr>
          <a:xfrm>
            <a:off x="461962" y="602623"/>
            <a:ext cx="8220075" cy="994306"/>
          </a:xfrm>
        </p:spPr>
        <p:txBody>
          <a:bodyPr/>
          <a:lstStyle/>
          <a:p>
            <a:pPr algn="ctr"/>
            <a:r>
              <a:rPr lang="en-GB" sz="2400" b="0" dirty="0">
                <a:latin typeface="+mn-lt"/>
              </a:rPr>
              <a:t>Most dinosaurs were herbivores or plant eaters.</a:t>
            </a:r>
          </a:p>
        </p:txBody>
      </p:sp>
      <p:sp>
        <p:nvSpPr>
          <p:cNvPr id="16" name="Rectangle: Rounded Corners 15">
            <a:extLst>
              <a:ext uri="{FF2B5EF4-FFF2-40B4-BE49-F238E27FC236}">
                <a16:creationId xmlns:a16="http://schemas.microsoft.com/office/drawing/2014/main" id="{4846147C-3929-43AE-8687-AB4E9675F088}"/>
              </a:ext>
            </a:extLst>
          </p:cNvPr>
          <p:cNvSpPr/>
          <p:nvPr/>
        </p:nvSpPr>
        <p:spPr>
          <a:xfrm>
            <a:off x="3422104" y="3146540"/>
            <a:ext cx="1889606" cy="5477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err="1"/>
              <a:t>Stegasaurus</a:t>
            </a:r>
            <a:endParaRPr lang="en-GB" dirty="0"/>
          </a:p>
        </p:txBody>
      </p:sp>
      <p:sp>
        <p:nvSpPr>
          <p:cNvPr id="17" name="Rectangle: Rounded Corners 16">
            <a:extLst>
              <a:ext uri="{FF2B5EF4-FFF2-40B4-BE49-F238E27FC236}">
                <a16:creationId xmlns:a16="http://schemas.microsoft.com/office/drawing/2014/main" id="{F8622920-D1B4-4054-941F-B2FDBD975458}"/>
              </a:ext>
            </a:extLst>
          </p:cNvPr>
          <p:cNvSpPr/>
          <p:nvPr/>
        </p:nvSpPr>
        <p:spPr>
          <a:xfrm>
            <a:off x="849595" y="5437805"/>
            <a:ext cx="1889606" cy="5477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Apatosaurus</a:t>
            </a:r>
          </a:p>
        </p:txBody>
      </p:sp>
      <p:sp>
        <p:nvSpPr>
          <p:cNvPr id="18" name="Rectangle: Rounded Corners 17">
            <a:extLst>
              <a:ext uri="{FF2B5EF4-FFF2-40B4-BE49-F238E27FC236}">
                <a16:creationId xmlns:a16="http://schemas.microsoft.com/office/drawing/2014/main" id="{C01F6087-9929-412C-8E4D-00647AA405B5}"/>
              </a:ext>
            </a:extLst>
          </p:cNvPr>
          <p:cNvSpPr/>
          <p:nvPr/>
        </p:nvSpPr>
        <p:spPr>
          <a:xfrm>
            <a:off x="3422104" y="5437805"/>
            <a:ext cx="1889606" cy="5477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Iguanodon</a:t>
            </a:r>
          </a:p>
        </p:txBody>
      </p:sp>
      <p:sp>
        <p:nvSpPr>
          <p:cNvPr id="19" name="Rectangle: Rounded Corners 18">
            <a:extLst>
              <a:ext uri="{FF2B5EF4-FFF2-40B4-BE49-F238E27FC236}">
                <a16:creationId xmlns:a16="http://schemas.microsoft.com/office/drawing/2014/main" id="{A5F776D1-CA19-435D-A440-624FD97F4D86}"/>
              </a:ext>
            </a:extLst>
          </p:cNvPr>
          <p:cNvSpPr/>
          <p:nvPr/>
        </p:nvSpPr>
        <p:spPr>
          <a:xfrm>
            <a:off x="5959905" y="5437805"/>
            <a:ext cx="1889606" cy="5477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Brachiosaurus</a:t>
            </a:r>
          </a:p>
        </p:txBody>
      </p:sp>
      <p:grpSp>
        <p:nvGrpSpPr>
          <p:cNvPr id="37" name="Group 36">
            <a:extLst>
              <a:ext uri="{FF2B5EF4-FFF2-40B4-BE49-F238E27FC236}">
                <a16:creationId xmlns:a16="http://schemas.microsoft.com/office/drawing/2014/main" id="{F2C52DFA-2410-4E09-83E3-4E5DA472128B}"/>
              </a:ext>
            </a:extLst>
          </p:cNvPr>
          <p:cNvGrpSpPr/>
          <p:nvPr/>
        </p:nvGrpSpPr>
        <p:grpSpPr>
          <a:xfrm>
            <a:off x="548487" y="3863501"/>
            <a:ext cx="2303650" cy="1488014"/>
            <a:chOff x="548487" y="3863501"/>
            <a:chExt cx="2303650" cy="1488014"/>
          </a:xfrm>
        </p:grpSpPr>
        <p:pic>
          <p:nvPicPr>
            <p:cNvPr id="22" name="Picture 21">
              <a:extLst>
                <a:ext uri="{FF2B5EF4-FFF2-40B4-BE49-F238E27FC236}">
                  <a16:creationId xmlns:a16="http://schemas.microsoft.com/office/drawing/2014/main" id="{9ADA0538-2A77-43A9-9440-39F19615D6D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66190" y="4895657"/>
              <a:ext cx="1317368" cy="455858"/>
            </a:xfrm>
            <a:prstGeom prst="rect">
              <a:avLst/>
            </a:prstGeom>
          </p:spPr>
        </p:pic>
        <p:pic>
          <p:nvPicPr>
            <p:cNvPr id="5" name="Picture 4">
              <a:extLst>
                <a:ext uri="{FF2B5EF4-FFF2-40B4-BE49-F238E27FC236}">
                  <a16:creationId xmlns:a16="http://schemas.microsoft.com/office/drawing/2014/main" id="{EACBAD4B-90F5-44A7-9381-FCBD67376FB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8487" y="3863501"/>
              <a:ext cx="2303650" cy="1291668"/>
            </a:xfrm>
            <a:prstGeom prst="rect">
              <a:avLst/>
            </a:prstGeom>
          </p:spPr>
        </p:pic>
      </p:grpSp>
      <p:grpSp>
        <p:nvGrpSpPr>
          <p:cNvPr id="36" name="Group 35">
            <a:extLst>
              <a:ext uri="{FF2B5EF4-FFF2-40B4-BE49-F238E27FC236}">
                <a16:creationId xmlns:a16="http://schemas.microsoft.com/office/drawing/2014/main" id="{C279F424-349E-41F7-B397-651067878E1F}"/>
              </a:ext>
            </a:extLst>
          </p:cNvPr>
          <p:cNvGrpSpPr/>
          <p:nvPr/>
        </p:nvGrpSpPr>
        <p:grpSpPr>
          <a:xfrm>
            <a:off x="3253109" y="1514873"/>
            <a:ext cx="1889606" cy="1536989"/>
            <a:chOff x="3253109" y="1514873"/>
            <a:chExt cx="1889606" cy="1536989"/>
          </a:xfrm>
        </p:grpSpPr>
        <p:pic>
          <p:nvPicPr>
            <p:cNvPr id="24" name="Picture 23">
              <a:extLst>
                <a:ext uri="{FF2B5EF4-FFF2-40B4-BE49-F238E27FC236}">
                  <a16:creationId xmlns:a16="http://schemas.microsoft.com/office/drawing/2014/main" id="{95682F26-7456-4441-9000-5E87C69991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82211" y="2596004"/>
              <a:ext cx="1317368" cy="455858"/>
            </a:xfrm>
            <a:prstGeom prst="rect">
              <a:avLst/>
            </a:prstGeom>
          </p:spPr>
        </p:pic>
        <p:pic>
          <p:nvPicPr>
            <p:cNvPr id="8" name="Picture 7">
              <a:extLst>
                <a:ext uri="{FF2B5EF4-FFF2-40B4-BE49-F238E27FC236}">
                  <a16:creationId xmlns:a16="http://schemas.microsoft.com/office/drawing/2014/main" id="{9961FBD7-5450-4524-9666-D6B33B429A1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3109" y="1514873"/>
              <a:ext cx="1889606" cy="1423554"/>
            </a:xfrm>
            <a:prstGeom prst="rect">
              <a:avLst/>
            </a:prstGeom>
          </p:spPr>
        </p:pic>
      </p:grpSp>
      <p:grpSp>
        <p:nvGrpSpPr>
          <p:cNvPr id="38" name="Group 37">
            <a:extLst>
              <a:ext uri="{FF2B5EF4-FFF2-40B4-BE49-F238E27FC236}">
                <a16:creationId xmlns:a16="http://schemas.microsoft.com/office/drawing/2014/main" id="{BBC9238C-2193-4783-A963-259ACD37EEE6}"/>
              </a:ext>
            </a:extLst>
          </p:cNvPr>
          <p:cNvGrpSpPr/>
          <p:nvPr/>
        </p:nvGrpSpPr>
        <p:grpSpPr>
          <a:xfrm>
            <a:off x="3469840" y="4178710"/>
            <a:ext cx="2131828" cy="1164417"/>
            <a:chOff x="3469840" y="4178710"/>
            <a:chExt cx="2131828" cy="1164417"/>
          </a:xfrm>
        </p:grpSpPr>
        <p:pic>
          <p:nvPicPr>
            <p:cNvPr id="25" name="Picture 24">
              <a:extLst>
                <a:ext uri="{FF2B5EF4-FFF2-40B4-BE49-F238E27FC236}">
                  <a16:creationId xmlns:a16="http://schemas.microsoft.com/office/drawing/2014/main" id="{5BD4C046-ABE5-4F24-97B9-96094F325A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82211" y="4887269"/>
              <a:ext cx="1317368" cy="455858"/>
            </a:xfrm>
            <a:prstGeom prst="rect">
              <a:avLst/>
            </a:prstGeom>
          </p:spPr>
        </p:pic>
        <p:pic>
          <p:nvPicPr>
            <p:cNvPr id="12" name="Picture 11">
              <a:extLst>
                <a:ext uri="{FF2B5EF4-FFF2-40B4-BE49-F238E27FC236}">
                  <a16:creationId xmlns:a16="http://schemas.microsoft.com/office/drawing/2014/main" id="{11EB0346-4016-46A5-8BDD-F583D5058A3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469840" y="4178710"/>
              <a:ext cx="2131828" cy="1006406"/>
            </a:xfrm>
            <a:prstGeom prst="rect">
              <a:avLst/>
            </a:prstGeom>
          </p:spPr>
        </p:pic>
      </p:grpSp>
      <p:grpSp>
        <p:nvGrpSpPr>
          <p:cNvPr id="35" name="Group 34">
            <a:extLst>
              <a:ext uri="{FF2B5EF4-FFF2-40B4-BE49-F238E27FC236}">
                <a16:creationId xmlns:a16="http://schemas.microsoft.com/office/drawing/2014/main" id="{2E9FD097-EB4C-438F-8A82-E27C8A55AF0B}"/>
              </a:ext>
            </a:extLst>
          </p:cNvPr>
          <p:cNvGrpSpPr/>
          <p:nvPr/>
        </p:nvGrpSpPr>
        <p:grpSpPr>
          <a:xfrm>
            <a:off x="642911" y="1702831"/>
            <a:ext cx="2287498" cy="1349031"/>
            <a:chOff x="642911" y="1702831"/>
            <a:chExt cx="2287498" cy="1349031"/>
          </a:xfrm>
        </p:grpSpPr>
        <p:pic>
          <p:nvPicPr>
            <p:cNvPr id="23" name="Picture 22">
              <a:extLst>
                <a:ext uri="{FF2B5EF4-FFF2-40B4-BE49-F238E27FC236}">
                  <a16:creationId xmlns:a16="http://schemas.microsoft.com/office/drawing/2014/main" id="{348CC5F7-8166-40ED-B73F-4053A337A4E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66190" y="2596004"/>
              <a:ext cx="1317368" cy="455858"/>
            </a:xfrm>
            <a:prstGeom prst="rect">
              <a:avLst/>
            </a:prstGeom>
          </p:spPr>
        </p:pic>
        <p:pic>
          <p:nvPicPr>
            <p:cNvPr id="32" name="Picture 31">
              <a:extLst>
                <a:ext uri="{FF2B5EF4-FFF2-40B4-BE49-F238E27FC236}">
                  <a16:creationId xmlns:a16="http://schemas.microsoft.com/office/drawing/2014/main" id="{60EA45F1-6576-4215-8A39-8138622F42E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42911" y="1702831"/>
              <a:ext cx="2287498" cy="1269728"/>
            </a:xfrm>
            <a:prstGeom prst="rect">
              <a:avLst/>
            </a:prstGeom>
          </p:spPr>
        </p:pic>
      </p:grpSp>
      <p:grpSp>
        <p:nvGrpSpPr>
          <p:cNvPr id="39" name="Group 38">
            <a:extLst>
              <a:ext uri="{FF2B5EF4-FFF2-40B4-BE49-F238E27FC236}">
                <a16:creationId xmlns:a16="http://schemas.microsoft.com/office/drawing/2014/main" id="{05F1CCCA-EDF3-4233-9B61-A81CBA0FB23F}"/>
              </a:ext>
            </a:extLst>
          </p:cNvPr>
          <p:cNvGrpSpPr/>
          <p:nvPr/>
        </p:nvGrpSpPr>
        <p:grpSpPr>
          <a:xfrm>
            <a:off x="5367714" y="1514872"/>
            <a:ext cx="3254395" cy="3849408"/>
            <a:chOff x="5367714" y="1514872"/>
            <a:chExt cx="3254395" cy="3849408"/>
          </a:xfrm>
        </p:grpSpPr>
        <p:pic>
          <p:nvPicPr>
            <p:cNvPr id="26" name="Picture 25">
              <a:extLst>
                <a:ext uri="{FF2B5EF4-FFF2-40B4-BE49-F238E27FC236}">
                  <a16:creationId xmlns:a16="http://schemas.microsoft.com/office/drawing/2014/main" id="{7B9BED1F-5044-4793-B795-3549365529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40431" y="4766136"/>
              <a:ext cx="1728555" cy="598144"/>
            </a:xfrm>
            <a:prstGeom prst="rect">
              <a:avLst/>
            </a:prstGeom>
          </p:spPr>
        </p:pic>
        <p:pic>
          <p:nvPicPr>
            <p:cNvPr id="34" name="Picture 33">
              <a:extLst>
                <a:ext uri="{FF2B5EF4-FFF2-40B4-BE49-F238E27FC236}">
                  <a16:creationId xmlns:a16="http://schemas.microsoft.com/office/drawing/2014/main" id="{E320CFE8-1417-4734-8706-02ED132BEB2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flipH="1">
              <a:off x="5367714" y="1514872"/>
              <a:ext cx="3254395" cy="3798409"/>
            </a:xfrm>
            <a:prstGeom prst="rect">
              <a:avLst/>
            </a:prstGeom>
          </p:spPr>
        </p:pic>
      </p:grpSp>
    </p:spTree>
    <p:extLst>
      <p:ext uri="{BB962C8B-B14F-4D97-AF65-F5344CB8AC3E}">
        <p14:creationId xmlns:p14="http://schemas.microsoft.com/office/powerpoint/2010/main" val="3682532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down)">
                                      <p:cBhvr>
                                        <p:cTn id="11" dur="500"/>
                                        <p:tgtEl>
                                          <p:spTgt spid="3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down)">
                                      <p:cBhvr>
                                        <p:cTn id="19" dur="500"/>
                                        <p:tgtEl>
                                          <p:spTgt spid="3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wipe(down)">
                                      <p:cBhvr>
                                        <p:cTn id="27" dur="500"/>
                                        <p:tgtEl>
                                          <p:spTgt spid="3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down)">
                                      <p:cBhvr>
                                        <p:cTn id="35" dur="500"/>
                                        <p:tgtEl>
                                          <p:spTgt spid="38"/>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transition="in" filter="wipe(down)">
                                      <p:cBhvr>
                                        <p:cTn id="4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 grpId="0" animBg="1"/>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8B30B529-E627-4B9C-91DB-4B2C7A88DC36}"/>
              </a:ext>
            </a:extLst>
          </p:cNvPr>
          <p:cNvGrpSpPr/>
          <p:nvPr/>
        </p:nvGrpSpPr>
        <p:grpSpPr>
          <a:xfrm>
            <a:off x="1266738" y="1620030"/>
            <a:ext cx="6652469" cy="3845419"/>
            <a:chOff x="1266738" y="1620030"/>
            <a:chExt cx="6652469" cy="3845419"/>
          </a:xfrm>
        </p:grpSpPr>
        <p:sp>
          <p:nvSpPr>
            <p:cNvPr id="15" name="Rectangle: Rounded Corners 14">
              <a:extLst>
                <a:ext uri="{FF2B5EF4-FFF2-40B4-BE49-F238E27FC236}">
                  <a16:creationId xmlns:a16="http://schemas.microsoft.com/office/drawing/2014/main" id="{4E86AA2C-47B0-4FAC-BE74-52BC69A7E240}"/>
                </a:ext>
              </a:extLst>
            </p:cNvPr>
            <p:cNvSpPr/>
            <p:nvPr/>
          </p:nvSpPr>
          <p:spPr>
            <a:xfrm>
              <a:off x="1266738" y="1620030"/>
              <a:ext cx="6652469" cy="3845419"/>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1647731" y="1964526"/>
              <a:ext cx="5884752" cy="830997"/>
            </a:xfrm>
            <a:prstGeom prst="rect">
              <a:avLst/>
            </a:prstGeom>
          </p:spPr>
          <p:txBody>
            <a:bodyPr wrap="square" lIns="0" tIns="0" rIns="0" bIns="0">
              <a:spAutoFit/>
            </a:bodyPr>
            <a:lstStyle/>
            <a:p>
              <a:r>
                <a:rPr lang="en-US" altLang="en-US" dirty="0"/>
                <a:t>Many dinosaurs lived on the plains. They were covered in ferns and other plants. The herbivores lived here in large groups called </a:t>
              </a:r>
              <a:r>
                <a:rPr lang="en-US" altLang="en-US" b="1" dirty="0"/>
                <a:t>herds</a:t>
              </a:r>
              <a:r>
                <a:rPr lang="en-US" altLang="en-US" dirty="0"/>
                <a:t>. </a:t>
              </a:r>
            </a:p>
          </p:txBody>
        </p:sp>
      </p:grpSp>
      <p:sp>
        <p:nvSpPr>
          <p:cNvPr id="21" name="Title 20"/>
          <p:cNvSpPr>
            <a:spLocks noGrp="1"/>
          </p:cNvSpPr>
          <p:nvPr>
            <p:ph type="title"/>
          </p:nvPr>
        </p:nvSpPr>
        <p:spPr/>
        <p:txBody>
          <a:bodyPr/>
          <a:lstStyle/>
          <a:p>
            <a:r>
              <a:rPr lang="en-GB" sz="3600" dirty="0">
                <a:latin typeface="+mn-lt"/>
              </a:rPr>
              <a:t>Living on the Plains</a:t>
            </a:r>
          </a:p>
        </p:txBody>
      </p:sp>
      <p:grpSp>
        <p:nvGrpSpPr>
          <p:cNvPr id="19" name="Group 18">
            <a:extLst>
              <a:ext uri="{FF2B5EF4-FFF2-40B4-BE49-F238E27FC236}">
                <a16:creationId xmlns:a16="http://schemas.microsoft.com/office/drawing/2014/main" id="{0654F27B-20BC-4EBD-BAB0-1E530FFD449E}"/>
              </a:ext>
            </a:extLst>
          </p:cNvPr>
          <p:cNvGrpSpPr/>
          <p:nvPr/>
        </p:nvGrpSpPr>
        <p:grpSpPr>
          <a:xfrm>
            <a:off x="-1" y="2781884"/>
            <a:ext cx="9144001" cy="4076117"/>
            <a:chOff x="-1" y="2781884"/>
            <a:chExt cx="9144001" cy="4076117"/>
          </a:xfrm>
        </p:grpSpPr>
        <p:pic>
          <p:nvPicPr>
            <p:cNvPr id="7" name="Picture 6">
              <a:extLst>
                <a:ext uri="{FF2B5EF4-FFF2-40B4-BE49-F238E27FC236}">
                  <a16:creationId xmlns:a16="http://schemas.microsoft.com/office/drawing/2014/main" id="{C9E9D132-4F58-46E5-9D49-E58854A808D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t="52414" r="8141" b="2799"/>
            <a:stretch/>
          </p:blipFill>
          <p:spPr>
            <a:xfrm>
              <a:off x="-1" y="2781884"/>
              <a:ext cx="9144001" cy="3845419"/>
            </a:xfrm>
            <a:prstGeom prst="rect">
              <a:avLst/>
            </a:prstGeom>
          </p:spPr>
        </p:pic>
        <p:sp>
          <p:nvSpPr>
            <p:cNvPr id="8" name="Rectangle 7">
              <a:extLst>
                <a:ext uri="{FF2B5EF4-FFF2-40B4-BE49-F238E27FC236}">
                  <a16:creationId xmlns:a16="http://schemas.microsoft.com/office/drawing/2014/main" id="{AAA9CA49-A6D6-420B-B0A2-E5AEFA4F82BE}"/>
                </a:ext>
              </a:extLst>
            </p:cNvPr>
            <p:cNvSpPr/>
            <p:nvPr/>
          </p:nvSpPr>
          <p:spPr>
            <a:xfrm>
              <a:off x="-1" y="6233021"/>
              <a:ext cx="6174298" cy="624980"/>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 name="Rectangle: Rounded Corners 2"/>
          <p:cNvSpPr/>
          <p:nvPr/>
        </p:nvSpPr>
        <p:spPr>
          <a:xfrm>
            <a:off x="755651" y="5857662"/>
            <a:ext cx="2801281" cy="5477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A herd of Triceratops</a:t>
            </a:r>
          </a:p>
        </p:txBody>
      </p:sp>
      <p:pic>
        <p:nvPicPr>
          <p:cNvPr id="4" name="Picture 3">
            <a:extLst>
              <a:ext uri="{FF2B5EF4-FFF2-40B4-BE49-F238E27FC236}">
                <a16:creationId xmlns:a16="http://schemas.microsoft.com/office/drawing/2014/main" id="{40B5327B-2A5B-4DFE-9090-C1FC54AAC7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598" y="3806711"/>
            <a:ext cx="3356805" cy="1863271"/>
          </a:xfrm>
          <a:prstGeom prst="rect">
            <a:avLst/>
          </a:prstGeom>
        </p:spPr>
      </p:pic>
      <p:pic>
        <p:nvPicPr>
          <p:cNvPr id="9" name="Picture 8">
            <a:extLst>
              <a:ext uri="{FF2B5EF4-FFF2-40B4-BE49-F238E27FC236}">
                <a16:creationId xmlns:a16="http://schemas.microsoft.com/office/drawing/2014/main" id="{2AB68E36-2B34-4E28-8FA2-DF2065090DD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20438" y="3394650"/>
            <a:ext cx="2014448" cy="1516080"/>
          </a:xfrm>
          <a:prstGeom prst="rect">
            <a:avLst/>
          </a:prstGeom>
        </p:spPr>
      </p:pic>
      <p:pic>
        <p:nvPicPr>
          <p:cNvPr id="13" name="Picture 12">
            <a:extLst>
              <a:ext uri="{FF2B5EF4-FFF2-40B4-BE49-F238E27FC236}">
                <a16:creationId xmlns:a16="http://schemas.microsoft.com/office/drawing/2014/main" id="{EF130D66-76E1-40F0-B41B-C3407E37234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36544" y="4440996"/>
            <a:ext cx="3607455" cy="1976162"/>
          </a:xfrm>
          <a:prstGeom prst="rect">
            <a:avLst/>
          </a:prstGeom>
        </p:spPr>
      </p:pic>
      <p:pic>
        <p:nvPicPr>
          <p:cNvPr id="20" name="Picture 19">
            <a:extLst>
              <a:ext uri="{FF2B5EF4-FFF2-40B4-BE49-F238E27FC236}">
                <a16:creationId xmlns:a16="http://schemas.microsoft.com/office/drawing/2014/main" id="{2B7B08D7-F9A2-4548-835B-54BD77864DD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6505462" y="2853568"/>
            <a:ext cx="2290580" cy="1271438"/>
          </a:xfrm>
          <a:prstGeom prst="rect">
            <a:avLst/>
          </a:prstGeom>
        </p:spPr>
      </p:pic>
    </p:spTree>
    <p:extLst>
      <p:ext uri="{BB962C8B-B14F-4D97-AF65-F5344CB8AC3E}">
        <p14:creationId xmlns:p14="http://schemas.microsoft.com/office/powerpoint/2010/main" val="570311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391FF3E1-6A4A-4AD2-9EDC-4FAE8A552C8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t="52414" r="8141" b="2799"/>
          <a:stretch/>
        </p:blipFill>
        <p:spPr>
          <a:xfrm>
            <a:off x="-1" y="2781884"/>
            <a:ext cx="9144001" cy="3845419"/>
          </a:xfrm>
          <a:prstGeom prst="rect">
            <a:avLst/>
          </a:prstGeom>
        </p:spPr>
      </p:pic>
      <p:sp>
        <p:nvSpPr>
          <p:cNvPr id="14" name="Rectangle 13">
            <a:extLst>
              <a:ext uri="{FF2B5EF4-FFF2-40B4-BE49-F238E27FC236}">
                <a16:creationId xmlns:a16="http://schemas.microsoft.com/office/drawing/2014/main" id="{B1203D92-E1F1-4962-92B8-BC040E10E12D}"/>
              </a:ext>
            </a:extLst>
          </p:cNvPr>
          <p:cNvSpPr/>
          <p:nvPr/>
        </p:nvSpPr>
        <p:spPr>
          <a:xfrm>
            <a:off x="-1" y="6233021"/>
            <a:ext cx="6174298" cy="624980"/>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549AAC13-0399-4DAC-9970-C5BE711D52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259179">
            <a:off x="59833" y="3580610"/>
            <a:ext cx="5333965" cy="2960739"/>
          </a:xfrm>
          <a:prstGeom prst="rect">
            <a:avLst/>
          </a:prstGeom>
        </p:spPr>
      </p:pic>
      <p:sp>
        <p:nvSpPr>
          <p:cNvPr id="21" name="Title 20"/>
          <p:cNvSpPr>
            <a:spLocks noGrp="1"/>
          </p:cNvSpPr>
          <p:nvPr>
            <p:ph type="title"/>
          </p:nvPr>
        </p:nvSpPr>
        <p:spPr>
          <a:xfrm>
            <a:off x="461961" y="622127"/>
            <a:ext cx="8220075" cy="1241827"/>
          </a:xfrm>
        </p:spPr>
        <p:txBody>
          <a:bodyPr>
            <a:spAutoFit/>
          </a:bodyPr>
          <a:lstStyle/>
          <a:p>
            <a:pPr algn="ctr"/>
            <a:r>
              <a:rPr lang="en-GB" sz="2400" b="0" dirty="0">
                <a:latin typeface="+mn-lt"/>
              </a:rPr>
              <a:t>Herbivores’ teeth were often blunt and flat to help them crush and grind down plants.</a:t>
            </a:r>
          </a:p>
        </p:txBody>
      </p:sp>
      <p:grpSp>
        <p:nvGrpSpPr>
          <p:cNvPr id="38" name="Group 37">
            <a:extLst>
              <a:ext uri="{FF2B5EF4-FFF2-40B4-BE49-F238E27FC236}">
                <a16:creationId xmlns:a16="http://schemas.microsoft.com/office/drawing/2014/main" id="{22923090-FC86-4B6C-9810-B99ADBA05E84}"/>
              </a:ext>
            </a:extLst>
          </p:cNvPr>
          <p:cNvGrpSpPr/>
          <p:nvPr/>
        </p:nvGrpSpPr>
        <p:grpSpPr>
          <a:xfrm>
            <a:off x="4505826" y="2798066"/>
            <a:ext cx="3820724" cy="2568693"/>
            <a:chOff x="4505826" y="2798066"/>
            <a:chExt cx="3820724" cy="2568693"/>
          </a:xfrm>
        </p:grpSpPr>
        <p:grpSp>
          <p:nvGrpSpPr>
            <p:cNvPr id="26" name="Group 25">
              <a:extLst>
                <a:ext uri="{FF2B5EF4-FFF2-40B4-BE49-F238E27FC236}">
                  <a16:creationId xmlns:a16="http://schemas.microsoft.com/office/drawing/2014/main" id="{FDAC4BCC-2DAC-4A84-BF48-FFDA2810FAFC}"/>
                </a:ext>
              </a:extLst>
            </p:cNvPr>
            <p:cNvGrpSpPr/>
            <p:nvPr/>
          </p:nvGrpSpPr>
          <p:grpSpPr>
            <a:xfrm>
              <a:off x="4597352" y="3174242"/>
              <a:ext cx="2088338" cy="2137550"/>
              <a:chOff x="4597352" y="3174242"/>
              <a:chExt cx="2088338" cy="2137550"/>
            </a:xfrm>
          </p:grpSpPr>
          <p:cxnSp>
            <p:nvCxnSpPr>
              <p:cNvPr id="16" name="Straight Connector 15">
                <a:extLst>
                  <a:ext uri="{FF2B5EF4-FFF2-40B4-BE49-F238E27FC236}">
                    <a16:creationId xmlns:a16="http://schemas.microsoft.com/office/drawing/2014/main" id="{7F8D4588-EA2C-46E9-AE66-F29132BB44E4}"/>
                  </a:ext>
                </a:extLst>
              </p:cNvPr>
              <p:cNvCxnSpPr>
                <a:cxnSpLocks/>
                <a:stCxn id="7" idx="1"/>
                <a:endCxn id="35" idx="1"/>
              </p:cNvCxnSpPr>
              <p:nvPr/>
            </p:nvCxnSpPr>
            <p:spPr>
              <a:xfrm flipH="1">
                <a:off x="4597352" y="3174242"/>
                <a:ext cx="1536681" cy="1236360"/>
              </a:xfrm>
              <a:prstGeom prst="line">
                <a:avLst/>
              </a:prstGeom>
              <a:ln w="57150">
                <a:solidFill>
                  <a:srgbClr val="EB8634"/>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F04CEB0-5D8C-400B-9B33-C4BD85200A85}"/>
                  </a:ext>
                </a:extLst>
              </p:cNvPr>
              <p:cNvCxnSpPr>
                <a:cxnSpLocks/>
                <a:endCxn id="35" idx="4"/>
              </p:cNvCxnSpPr>
              <p:nvPr/>
            </p:nvCxnSpPr>
            <p:spPr>
              <a:xfrm flipH="1" flipV="1">
                <a:off x="4818316" y="4944056"/>
                <a:ext cx="1867374" cy="367736"/>
              </a:xfrm>
              <a:prstGeom prst="line">
                <a:avLst/>
              </a:prstGeom>
              <a:ln w="57150">
                <a:solidFill>
                  <a:srgbClr val="EB8634"/>
                </a:solidFill>
              </a:ln>
            </p:spPr>
            <p:style>
              <a:lnRef idx="1">
                <a:schemeClr val="accent1"/>
              </a:lnRef>
              <a:fillRef idx="0">
                <a:schemeClr val="accent1"/>
              </a:fillRef>
              <a:effectRef idx="0">
                <a:schemeClr val="accent1"/>
              </a:effectRef>
              <a:fontRef idx="minor">
                <a:schemeClr val="tx1"/>
              </a:fontRef>
            </p:style>
          </p:cxnSp>
        </p:grpSp>
        <p:grpSp>
          <p:nvGrpSpPr>
            <p:cNvPr id="8" name="Group 7">
              <a:extLst>
                <a:ext uri="{FF2B5EF4-FFF2-40B4-BE49-F238E27FC236}">
                  <a16:creationId xmlns:a16="http://schemas.microsoft.com/office/drawing/2014/main" id="{24412677-6E62-4FBA-B73D-B26BFABCCBB4}"/>
                </a:ext>
              </a:extLst>
            </p:cNvPr>
            <p:cNvGrpSpPr/>
            <p:nvPr/>
          </p:nvGrpSpPr>
          <p:grpSpPr>
            <a:xfrm>
              <a:off x="5757857" y="2798066"/>
              <a:ext cx="2568693" cy="2568693"/>
              <a:chOff x="5259897" y="2919369"/>
              <a:chExt cx="2585773" cy="2585773"/>
            </a:xfrm>
          </p:grpSpPr>
          <p:sp>
            <p:nvSpPr>
              <p:cNvPr id="7" name="Oval 6">
                <a:extLst>
                  <a:ext uri="{FF2B5EF4-FFF2-40B4-BE49-F238E27FC236}">
                    <a16:creationId xmlns:a16="http://schemas.microsoft.com/office/drawing/2014/main" id="{8492CC77-629F-4D83-939E-9D5E7FB21C65}"/>
                  </a:ext>
                </a:extLst>
              </p:cNvPr>
              <p:cNvSpPr/>
              <p:nvPr/>
            </p:nvSpPr>
            <p:spPr>
              <a:xfrm>
                <a:off x="5259897" y="2919369"/>
                <a:ext cx="2585773" cy="2585773"/>
              </a:xfrm>
              <a:prstGeom prst="ellipse">
                <a:avLst/>
              </a:prstGeom>
              <a:solidFill>
                <a:srgbClr val="F8BD95"/>
              </a:solidFill>
              <a:ln w="571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011163E2-0B06-4458-9756-90BE6F0A2F3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17574" y="3227181"/>
                <a:ext cx="1903974" cy="1970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5" name="Oval 34">
              <a:extLst>
                <a:ext uri="{FF2B5EF4-FFF2-40B4-BE49-F238E27FC236}">
                  <a16:creationId xmlns:a16="http://schemas.microsoft.com/office/drawing/2014/main" id="{AD553573-F8E5-4A8D-859E-F07F4A14DE46}"/>
                </a:ext>
              </a:extLst>
            </p:cNvPr>
            <p:cNvSpPr/>
            <p:nvPr/>
          </p:nvSpPr>
          <p:spPr>
            <a:xfrm>
              <a:off x="4505826" y="4319076"/>
              <a:ext cx="624980" cy="624980"/>
            </a:xfrm>
            <a:prstGeom prst="ellipse">
              <a:avLst/>
            </a:prstGeom>
            <a:noFill/>
            <a:ln w="571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72825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780442"/>
            <a:ext cx="8220075" cy="1241827"/>
          </a:xfrm>
        </p:spPr>
        <p:txBody>
          <a:bodyPr>
            <a:spAutoFit/>
          </a:bodyPr>
          <a:lstStyle/>
          <a:p>
            <a:r>
              <a:rPr lang="en-GB" sz="2400" b="0" dirty="0">
                <a:latin typeface="+mn-lt"/>
              </a:rPr>
              <a:t>The big carnivores, or meat eaters, also lived on the plains as there were plenty of other dinosaurs to eat.</a:t>
            </a:r>
          </a:p>
        </p:txBody>
      </p:sp>
      <p:sp>
        <p:nvSpPr>
          <p:cNvPr id="6" name="Rectangle: Rounded Corners 5">
            <a:extLst>
              <a:ext uri="{FF2B5EF4-FFF2-40B4-BE49-F238E27FC236}">
                <a16:creationId xmlns:a16="http://schemas.microsoft.com/office/drawing/2014/main" id="{E06C0BDE-18EA-4309-99AB-795033881718}"/>
              </a:ext>
            </a:extLst>
          </p:cNvPr>
          <p:cNvSpPr/>
          <p:nvPr/>
        </p:nvSpPr>
        <p:spPr>
          <a:xfrm>
            <a:off x="1763672" y="5117059"/>
            <a:ext cx="2216743" cy="5477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Tyrannosaurus Rex</a:t>
            </a:r>
          </a:p>
        </p:txBody>
      </p:sp>
      <p:sp>
        <p:nvSpPr>
          <p:cNvPr id="13" name="Rectangle: Rounded Corners 12">
            <a:extLst>
              <a:ext uri="{FF2B5EF4-FFF2-40B4-BE49-F238E27FC236}">
                <a16:creationId xmlns:a16="http://schemas.microsoft.com/office/drawing/2014/main" id="{0DCDCE73-B72D-41D8-B4D6-50283A4D69B9}"/>
              </a:ext>
            </a:extLst>
          </p:cNvPr>
          <p:cNvSpPr/>
          <p:nvPr/>
        </p:nvSpPr>
        <p:spPr>
          <a:xfrm>
            <a:off x="5363620" y="5117059"/>
            <a:ext cx="1889606" cy="547779"/>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t>Giganotosaurus</a:t>
            </a:r>
          </a:p>
        </p:txBody>
      </p:sp>
      <p:grpSp>
        <p:nvGrpSpPr>
          <p:cNvPr id="10" name="Group 9">
            <a:extLst>
              <a:ext uri="{FF2B5EF4-FFF2-40B4-BE49-F238E27FC236}">
                <a16:creationId xmlns:a16="http://schemas.microsoft.com/office/drawing/2014/main" id="{85CE716D-6738-483B-95B8-00617FB8FC9D}"/>
              </a:ext>
            </a:extLst>
          </p:cNvPr>
          <p:cNvGrpSpPr/>
          <p:nvPr/>
        </p:nvGrpSpPr>
        <p:grpSpPr>
          <a:xfrm>
            <a:off x="5101124" y="2732619"/>
            <a:ext cx="2789959" cy="2289762"/>
            <a:chOff x="5101124" y="2732619"/>
            <a:chExt cx="2789959" cy="2289762"/>
          </a:xfrm>
        </p:grpSpPr>
        <p:pic>
          <p:nvPicPr>
            <p:cNvPr id="11" name="Picture 10">
              <a:extLst>
                <a:ext uri="{FF2B5EF4-FFF2-40B4-BE49-F238E27FC236}">
                  <a16:creationId xmlns:a16="http://schemas.microsoft.com/office/drawing/2014/main" id="{397B5A64-C318-4B1A-AD3B-3205BC461E5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37589" y="4212077"/>
              <a:ext cx="2341669" cy="810304"/>
            </a:xfrm>
            <a:prstGeom prst="rect">
              <a:avLst/>
            </a:prstGeom>
          </p:spPr>
        </p:pic>
        <p:pic>
          <p:nvPicPr>
            <p:cNvPr id="3" name="Picture 2">
              <a:extLst>
                <a:ext uri="{FF2B5EF4-FFF2-40B4-BE49-F238E27FC236}">
                  <a16:creationId xmlns:a16="http://schemas.microsoft.com/office/drawing/2014/main" id="{A2D39F42-C6BA-43D9-BA18-E413C7D80B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124" y="2732619"/>
              <a:ext cx="2789959" cy="1981824"/>
            </a:xfrm>
            <a:prstGeom prst="rect">
              <a:avLst/>
            </a:prstGeom>
          </p:spPr>
        </p:pic>
      </p:grpSp>
      <p:grpSp>
        <p:nvGrpSpPr>
          <p:cNvPr id="9" name="Group 8">
            <a:extLst>
              <a:ext uri="{FF2B5EF4-FFF2-40B4-BE49-F238E27FC236}">
                <a16:creationId xmlns:a16="http://schemas.microsoft.com/office/drawing/2014/main" id="{2AD832A8-B20B-4237-B3FA-E8A5F4AD314C}"/>
              </a:ext>
            </a:extLst>
          </p:cNvPr>
          <p:cNvGrpSpPr/>
          <p:nvPr/>
        </p:nvGrpSpPr>
        <p:grpSpPr>
          <a:xfrm>
            <a:off x="1252917" y="2313519"/>
            <a:ext cx="2857146" cy="2708862"/>
            <a:chOff x="1252917" y="2313519"/>
            <a:chExt cx="2857146" cy="2708862"/>
          </a:xfrm>
        </p:grpSpPr>
        <p:pic>
          <p:nvPicPr>
            <p:cNvPr id="8" name="Picture 7">
              <a:extLst>
                <a:ext uri="{FF2B5EF4-FFF2-40B4-BE49-F238E27FC236}">
                  <a16:creationId xmlns:a16="http://schemas.microsoft.com/office/drawing/2014/main" id="{C835A3B9-AF54-4E11-91BB-B2BA5D32499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01209" y="4212077"/>
              <a:ext cx="2341669" cy="810304"/>
            </a:xfrm>
            <a:prstGeom prst="rect">
              <a:avLst/>
            </a:prstGeom>
          </p:spPr>
        </p:pic>
        <p:pic>
          <p:nvPicPr>
            <p:cNvPr id="7" name="Picture 6">
              <a:extLst>
                <a:ext uri="{FF2B5EF4-FFF2-40B4-BE49-F238E27FC236}">
                  <a16:creationId xmlns:a16="http://schemas.microsoft.com/office/drawing/2014/main" id="{2BC1C677-684B-4C3D-8542-46436EFDA9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52917" y="2313519"/>
              <a:ext cx="2857146" cy="2400924"/>
            </a:xfrm>
            <a:prstGeom prst="rect">
              <a:avLst/>
            </a:prstGeom>
          </p:spPr>
        </p:pic>
      </p:grpSp>
    </p:spTree>
    <p:extLst>
      <p:ext uri="{BB962C8B-B14F-4D97-AF65-F5344CB8AC3E}">
        <p14:creationId xmlns:p14="http://schemas.microsoft.com/office/powerpoint/2010/main" val="115457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97117" y="676275"/>
            <a:ext cx="7749766" cy="5326048"/>
          </a:xfrm>
          <a:prstGeom prst="roundRect">
            <a:avLst>
              <a:gd name="adj" fmla="val 2459"/>
            </a:avLst>
          </a:prstGeom>
          <a:solidFill>
            <a:srgbClr val="AFDEF9"/>
          </a:solidFill>
        </p:spPr>
        <p:txBody>
          <a:bodyPr wrap="square" lIns="216000" tIns="216000" rIns="216000" bIns="216000" anchor="t" anchorCtr="0">
            <a:noAutofit/>
          </a:bodyPr>
          <a:lstStyle/>
          <a:p>
            <a:pPr algn="ctr"/>
            <a:r>
              <a:rPr lang="en-GB" sz="2400" b="0" dirty="0">
                <a:latin typeface="+mn-lt"/>
              </a:rPr>
              <a:t>Carnivores had teeth that were sharp like knives</a:t>
            </a:r>
            <a:br>
              <a:rPr lang="en-GB" sz="2400" b="0" dirty="0">
                <a:latin typeface="+mn-lt"/>
              </a:rPr>
            </a:br>
            <a:r>
              <a:rPr lang="en-GB" sz="2400" b="0" dirty="0">
                <a:latin typeface="+mn-lt"/>
              </a:rPr>
              <a:t>so that they could cut through meat.</a:t>
            </a:r>
          </a:p>
        </p:txBody>
      </p:sp>
      <p:pic>
        <p:nvPicPr>
          <p:cNvPr id="10" name="Picture 9">
            <a:extLst>
              <a:ext uri="{FF2B5EF4-FFF2-40B4-BE49-F238E27FC236}">
                <a16:creationId xmlns:a16="http://schemas.microsoft.com/office/drawing/2014/main" id="{CD5427B4-0F8C-4C71-BDE1-C3606856BE7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t="52414" r="8141" b="2799"/>
          <a:stretch/>
        </p:blipFill>
        <p:spPr>
          <a:xfrm>
            <a:off x="-1" y="2781884"/>
            <a:ext cx="9144001" cy="3845419"/>
          </a:xfrm>
          <a:prstGeom prst="rect">
            <a:avLst/>
          </a:prstGeom>
        </p:spPr>
      </p:pic>
      <p:sp>
        <p:nvSpPr>
          <p:cNvPr id="11" name="Rectangle 10">
            <a:extLst>
              <a:ext uri="{FF2B5EF4-FFF2-40B4-BE49-F238E27FC236}">
                <a16:creationId xmlns:a16="http://schemas.microsoft.com/office/drawing/2014/main" id="{4C0D3DAA-8D92-41A6-AF5B-50FF2160493A}"/>
              </a:ext>
            </a:extLst>
          </p:cNvPr>
          <p:cNvSpPr/>
          <p:nvPr/>
        </p:nvSpPr>
        <p:spPr>
          <a:xfrm>
            <a:off x="-1" y="6233021"/>
            <a:ext cx="6174298" cy="624980"/>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B1203D92-E1F1-4962-92B8-BC040E10E12D}"/>
              </a:ext>
            </a:extLst>
          </p:cNvPr>
          <p:cNvSpPr/>
          <p:nvPr/>
        </p:nvSpPr>
        <p:spPr>
          <a:xfrm>
            <a:off x="-1" y="6405932"/>
            <a:ext cx="6174298" cy="447473"/>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5134FB99-A61A-40A3-B540-18818E5DE3C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08691" y="2081137"/>
            <a:ext cx="5094677" cy="2883748"/>
          </a:xfrm>
          <a:prstGeom prst="rect">
            <a:avLst/>
          </a:prstGeom>
        </p:spPr>
      </p:pic>
      <p:pic>
        <p:nvPicPr>
          <p:cNvPr id="12" name="Picture 11">
            <a:extLst>
              <a:ext uri="{FF2B5EF4-FFF2-40B4-BE49-F238E27FC236}">
                <a16:creationId xmlns:a16="http://schemas.microsoft.com/office/drawing/2014/main" id="{27655EEA-8899-44DB-BA69-65A1076186E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4885" b="9215"/>
          <a:stretch/>
        </p:blipFill>
        <p:spPr>
          <a:xfrm>
            <a:off x="-1" y="2147917"/>
            <a:ext cx="3295096" cy="4710083"/>
          </a:xfrm>
          <a:prstGeom prst="rect">
            <a:avLst/>
          </a:prstGeom>
        </p:spPr>
      </p:pic>
      <p:pic>
        <p:nvPicPr>
          <p:cNvPr id="6" name="Picture 5">
            <a:extLst>
              <a:ext uri="{FF2B5EF4-FFF2-40B4-BE49-F238E27FC236}">
                <a16:creationId xmlns:a16="http://schemas.microsoft.com/office/drawing/2014/main" id="{78A8C19F-ACA7-403F-BACD-482DB10C9B4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72819" y="4158481"/>
            <a:ext cx="4626321" cy="1790375"/>
          </a:xfrm>
          <a:prstGeom prst="rect">
            <a:avLst/>
          </a:prstGeom>
        </p:spPr>
      </p:pic>
      <p:pic>
        <p:nvPicPr>
          <p:cNvPr id="3" name="Picture 2">
            <a:extLst>
              <a:ext uri="{FF2B5EF4-FFF2-40B4-BE49-F238E27FC236}">
                <a16:creationId xmlns:a16="http://schemas.microsoft.com/office/drawing/2014/main" id="{0B464831-A27A-4D90-BE6D-FBBD475804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31957" y="4896260"/>
            <a:ext cx="2527266" cy="1844094"/>
          </a:xfrm>
          <a:prstGeom prst="rect">
            <a:avLst/>
          </a:prstGeom>
        </p:spPr>
      </p:pic>
    </p:spTree>
    <p:extLst>
      <p:ext uri="{BB962C8B-B14F-4D97-AF65-F5344CB8AC3E}">
        <p14:creationId xmlns:p14="http://schemas.microsoft.com/office/powerpoint/2010/main" val="4086989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97117" y="676275"/>
            <a:ext cx="7749766" cy="5326048"/>
          </a:xfrm>
          <a:prstGeom prst="roundRect">
            <a:avLst>
              <a:gd name="adj" fmla="val 2459"/>
            </a:avLst>
          </a:prstGeom>
          <a:solidFill>
            <a:srgbClr val="AFDEF9"/>
          </a:solidFill>
        </p:spPr>
        <p:txBody>
          <a:bodyPr wrap="square" lIns="216000" tIns="216000" rIns="216000" bIns="216000" anchor="t" anchorCtr="0">
            <a:noAutofit/>
          </a:bodyPr>
          <a:lstStyle/>
          <a:p>
            <a:pPr algn="ctr"/>
            <a:r>
              <a:rPr lang="en-GB" sz="2400" b="0" dirty="0"/>
              <a:t>Carnivores on the plains had strong, long legs so that they could move quickly to catch their prey.</a:t>
            </a:r>
          </a:p>
        </p:txBody>
      </p:sp>
      <p:pic>
        <p:nvPicPr>
          <p:cNvPr id="10" name="Picture 9">
            <a:extLst>
              <a:ext uri="{FF2B5EF4-FFF2-40B4-BE49-F238E27FC236}">
                <a16:creationId xmlns:a16="http://schemas.microsoft.com/office/drawing/2014/main" id="{CD5427B4-0F8C-4C71-BDE1-C3606856BE7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t="52414" r="8141" b="2799"/>
          <a:stretch/>
        </p:blipFill>
        <p:spPr>
          <a:xfrm>
            <a:off x="-1" y="2781884"/>
            <a:ext cx="9144001" cy="3845419"/>
          </a:xfrm>
          <a:prstGeom prst="rect">
            <a:avLst/>
          </a:prstGeom>
        </p:spPr>
      </p:pic>
      <p:sp>
        <p:nvSpPr>
          <p:cNvPr id="11" name="Rectangle 10">
            <a:extLst>
              <a:ext uri="{FF2B5EF4-FFF2-40B4-BE49-F238E27FC236}">
                <a16:creationId xmlns:a16="http://schemas.microsoft.com/office/drawing/2014/main" id="{4C0D3DAA-8D92-41A6-AF5B-50FF2160493A}"/>
              </a:ext>
            </a:extLst>
          </p:cNvPr>
          <p:cNvSpPr/>
          <p:nvPr/>
        </p:nvSpPr>
        <p:spPr>
          <a:xfrm>
            <a:off x="-1" y="6233021"/>
            <a:ext cx="6174298" cy="624980"/>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6143CBA2-7BA8-4F56-B9AF-DF8A925305E4}"/>
              </a:ext>
            </a:extLst>
          </p:cNvPr>
          <p:cNvSpPr/>
          <p:nvPr/>
        </p:nvSpPr>
        <p:spPr>
          <a:xfrm>
            <a:off x="4638675" y="2291570"/>
            <a:ext cx="3619500" cy="1708493"/>
          </a:xfrm>
          <a:prstGeom prst="roundRect">
            <a:avLst/>
          </a:prstGeom>
          <a:solidFill>
            <a:srgbClr val="EB8634"/>
          </a:solidFill>
          <a:ln>
            <a:noFill/>
          </a:ln>
        </p:spPr>
        <p:style>
          <a:lnRef idx="2">
            <a:schemeClr val="accent1">
              <a:shade val="50000"/>
            </a:schemeClr>
          </a:lnRef>
          <a:fillRef idx="1">
            <a:schemeClr val="accent1"/>
          </a:fillRef>
          <a:effectRef idx="0">
            <a:schemeClr val="accent1"/>
          </a:effectRef>
          <a:fontRef idx="minor">
            <a:schemeClr val="lt1"/>
          </a:fontRef>
        </p:style>
        <p:txBody>
          <a:bodyPr lIns="1476000" tIns="216000" rIns="144000" bIns="216000" rtlCol="0" anchor="ctr">
            <a:spAutoFit/>
          </a:bodyPr>
          <a:lstStyle/>
          <a:p>
            <a:r>
              <a:rPr lang="en-GB" dirty="0"/>
              <a:t>Herbivores were slower as their food gave them less energy.</a:t>
            </a:r>
          </a:p>
        </p:txBody>
      </p:sp>
      <p:sp>
        <p:nvSpPr>
          <p:cNvPr id="14" name="Rectangle 13">
            <a:extLst>
              <a:ext uri="{FF2B5EF4-FFF2-40B4-BE49-F238E27FC236}">
                <a16:creationId xmlns:a16="http://schemas.microsoft.com/office/drawing/2014/main" id="{B1203D92-E1F1-4962-92B8-BC040E10E12D}"/>
              </a:ext>
            </a:extLst>
          </p:cNvPr>
          <p:cNvSpPr/>
          <p:nvPr/>
        </p:nvSpPr>
        <p:spPr>
          <a:xfrm>
            <a:off x="-1" y="6405932"/>
            <a:ext cx="6174298" cy="447473"/>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5A590E29-B643-4479-9453-A2E686D4F7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2425" y="1909547"/>
            <a:ext cx="9144000" cy="4491789"/>
          </a:xfrm>
          <a:prstGeom prst="rect">
            <a:avLst/>
          </a:prstGeom>
        </p:spPr>
      </p:pic>
    </p:spTree>
    <p:extLst>
      <p:ext uri="{BB962C8B-B14F-4D97-AF65-F5344CB8AC3E}">
        <p14:creationId xmlns:p14="http://schemas.microsoft.com/office/powerpoint/2010/main" val="1975254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697117" y="676275"/>
            <a:ext cx="7749766" cy="5326048"/>
          </a:xfrm>
          <a:prstGeom prst="roundRect">
            <a:avLst>
              <a:gd name="adj" fmla="val 2459"/>
            </a:avLst>
          </a:prstGeom>
          <a:solidFill>
            <a:srgbClr val="AFDEF9"/>
          </a:solidFill>
        </p:spPr>
        <p:txBody>
          <a:bodyPr wrap="square" lIns="216000" tIns="216000" rIns="216000" bIns="216000" anchor="t" anchorCtr="0">
            <a:noAutofit/>
          </a:bodyPr>
          <a:lstStyle/>
          <a:p>
            <a:pPr algn="ctr"/>
            <a:r>
              <a:rPr lang="en-GB" altLang="en-US" sz="2400" b="0" dirty="0">
                <a:ea typeface="Twinkl" pitchFamily="2" charset="0"/>
                <a:cs typeface="Twinkl" pitchFamily="2" charset="0"/>
              </a:rPr>
              <a:t>Smaller meat eaters, like these clever velociraptors, hunted in packs. </a:t>
            </a:r>
            <a:r>
              <a:rPr lang="en-US" altLang="en-US" sz="2400" b="0" dirty="0">
                <a:ea typeface="Twinkl" pitchFamily="2" charset="0"/>
                <a:cs typeface="Twinkl" pitchFamily="2" charset="0"/>
              </a:rPr>
              <a:t>Sometimes they would eat the meat that other larger carnivores had left behind.</a:t>
            </a:r>
            <a:endParaRPr lang="en-GB" sz="2400" b="0" dirty="0"/>
          </a:p>
        </p:txBody>
      </p:sp>
      <p:pic>
        <p:nvPicPr>
          <p:cNvPr id="10" name="Picture 9">
            <a:extLst>
              <a:ext uri="{FF2B5EF4-FFF2-40B4-BE49-F238E27FC236}">
                <a16:creationId xmlns:a16="http://schemas.microsoft.com/office/drawing/2014/main" id="{CD5427B4-0F8C-4C71-BDE1-C3606856BE7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t="52414" r="8141" b="2799"/>
          <a:stretch/>
        </p:blipFill>
        <p:spPr>
          <a:xfrm>
            <a:off x="-1" y="2781884"/>
            <a:ext cx="9144001" cy="3845419"/>
          </a:xfrm>
          <a:prstGeom prst="rect">
            <a:avLst/>
          </a:prstGeom>
        </p:spPr>
      </p:pic>
      <p:sp>
        <p:nvSpPr>
          <p:cNvPr id="11" name="Rectangle 10">
            <a:extLst>
              <a:ext uri="{FF2B5EF4-FFF2-40B4-BE49-F238E27FC236}">
                <a16:creationId xmlns:a16="http://schemas.microsoft.com/office/drawing/2014/main" id="{4C0D3DAA-8D92-41A6-AF5B-50FF2160493A}"/>
              </a:ext>
            </a:extLst>
          </p:cNvPr>
          <p:cNvSpPr/>
          <p:nvPr/>
        </p:nvSpPr>
        <p:spPr>
          <a:xfrm>
            <a:off x="-1" y="6233021"/>
            <a:ext cx="6174298" cy="624980"/>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B1203D92-E1F1-4962-92B8-BC040E10E12D}"/>
              </a:ext>
            </a:extLst>
          </p:cNvPr>
          <p:cNvSpPr/>
          <p:nvPr/>
        </p:nvSpPr>
        <p:spPr>
          <a:xfrm>
            <a:off x="-1" y="6405932"/>
            <a:ext cx="6174298" cy="447473"/>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0635D88E-D7D5-4F9C-89E7-5AEB47FE6F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125" y="2721503"/>
            <a:ext cx="7543800" cy="3905800"/>
          </a:xfrm>
          <a:prstGeom prst="rect">
            <a:avLst/>
          </a:prstGeom>
        </p:spPr>
      </p:pic>
    </p:spTree>
    <p:extLst>
      <p:ext uri="{BB962C8B-B14F-4D97-AF65-F5344CB8AC3E}">
        <p14:creationId xmlns:p14="http://schemas.microsoft.com/office/powerpoint/2010/main" val="1875286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506061-9524-43F6-8634-4F64822073D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818" t="1897" r="15818" b="1423"/>
          <a:stretch/>
        </p:blipFill>
        <p:spPr>
          <a:xfrm>
            <a:off x="2331988" y="1492153"/>
            <a:ext cx="4480021" cy="4480021"/>
          </a:xfrm>
          <a:prstGeom prst="ellipse">
            <a:avLst/>
          </a:prstGeom>
        </p:spPr>
      </p:pic>
      <p:sp>
        <p:nvSpPr>
          <p:cNvPr id="21" name="Title 20"/>
          <p:cNvSpPr>
            <a:spLocks noGrp="1"/>
          </p:cNvSpPr>
          <p:nvPr>
            <p:ph type="title"/>
          </p:nvPr>
        </p:nvSpPr>
        <p:spPr>
          <a:xfrm>
            <a:off x="461962" y="450223"/>
            <a:ext cx="8220075" cy="994306"/>
          </a:xfrm>
        </p:spPr>
        <p:txBody>
          <a:bodyPr/>
          <a:lstStyle/>
          <a:p>
            <a:pPr algn="ctr"/>
            <a:r>
              <a:rPr lang="en-GB" sz="3600" dirty="0">
                <a:latin typeface="+mn-lt"/>
              </a:rPr>
              <a:t>Living on the Wetlands</a:t>
            </a:r>
          </a:p>
        </p:txBody>
      </p:sp>
      <p:sp>
        <p:nvSpPr>
          <p:cNvPr id="36" name="Oval 35">
            <a:extLst>
              <a:ext uri="{FF2B5EF4-FFF2-40B4-BE49-F238E27FC236}">
                <a16:creationId xmlns:a16="http://schemas.microsoft.com/office/drawing/2014/main" id="{09D52CF2-94F7-404B-8FC2-C7C36606853A}"/>
              </a:ext>
            </a:extLst>
          </p:cNvPr>
          <p:cNvSpPr/>
          <p:nvPr/>
        </p:nvSpPr>
        <p:spPr>
          <a:xfrm>
            <a:off x="2331988" y="1454054"/>
            <a:ext cx="4480021" cy="4480021"/>
          </a:xfrm>
          <a:prstGeom prst="ellipse">
            <a:avLst/>
          </a:prstGeom>
          <a:noFill/>
          <a:ln w="571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9EA8597-8306-4B8F-B808-B6DA5EA74A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7762" y="2863535"/>
            <a:ext cx="6130783" cy="2894256"/>
          </a:xfrm>
          <a:prstGeom prst="rect">
            <a:avLst/>
          </a:prstGeom>
        </p:spPr>
      </p:pic>
      <p:sp>
        <p:nvSpPr>
          <p:cNvPr id="40" name="Title 20">
            <a:extLst>
              <a:ext uri="{FF2B5EF4-FFF2-40B4-BE49-F238E27FC236}">
                <a16:creationId xmlns:a16="http://schemas.microsoft.com/office/drawing/2014/main" id="{F40B616A-D4E3-46E1-B377-529EB481F43F}"/>
              </a:ext>
            </a:extLst>
          </p:cNvPr>
          <p:cNvSpPr txBox="1">
            <a:spLocks/>
          </p:cNvSpPr>
          <p:nvPr/>
        </p:nvSpPr>
        <p:spPr>
          <a:xfrm>
            <a:off x="700084" y="5349336"/>
            <a:ext cx="7743830" cy="816910"/>
          </a:xfrm>
          <a:prstGeom prst="roundRect">
            <a:avLst>
              <a:gd name="adj" fmla="val 9641"/>
            </a:avLst>
          </a:prstGeom>
          <a:solidFill>
            <a:srgbClr val="EB8634"/>
          </a:solid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US" altLang="en-US" sz="1800" b="0" dirty="0">
                <a:solidFill>
                  <a:schemeClr val="tx1"/>
                </a:solidFill>
              </a:rPr>
              <a:t>Wetlands were soggy plains. The Iguanodon, and other herbivores liked to live here. They ate a plant that grew here called horsetails.</a:t>
            </a:r>
          </a:p>
        </p:txBody>
      </p:sp>
      <p:sp>
        <p:nvSpPr>
          <p:cNvPr id="41" name="Rectangle 40">
            <a:extLst>
              <a:ext uri="{FF2B5EF4-FFF2-40B4-BE49-F238E27FC236}">
                <a16:creationId xmlns:a16="http://schemas.microsoft.com/office/drawing/2014/main" id="{66A7FD48-ABE2-44B0-A376-0B56DED46FE4}"/>
              </a:ext>
            </a:extLst>
          </p:cNvPr>
          <p:cNvSpPr/>
          <p:nvPr/>
        </p:nvSpPr>
        <p:spPr>
          <a:xfrm>
            <a:off x="-1" y="6405932"/>
            <a:ext cx="6174298" cy="447473"/>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7244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C7F7648-4258-4BB3-A0AD-415D378D9D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7653" t="212" r="12225" b="616"/>
          <a:stretch/>
        </p:blipFill>
        <p:spPr>
          <a:xfrm>
            <a:off x="2331988" y="1454054"/>
            <a:ext cx="4470496" cy="4470496"/>
          </a:xfrm>
          <a:prstGeom prst="ellipse">
            <a:avLst/>
          </a:prstGeom>
        </p:spPr>
      </p:pic>
      <p:sp>
        <p:nvSpPr>
          <p:cNvPr id="21" name="Title 20"/>
          <p:cNvSpPr>
            <a:spLocks noGrp="1"/>
          </p:cNvSpPr>
          <p:nvPr>
            <p:ph type="title"/>
          </p:nvPr>
        </p:nvSpPr>
        <p:spPr>
          <a:xfrm>
            <a:off x="461962" y="450223"/>
            <a:ext cx="8220075" cy="994306"/>
          </a:xfrm>
        </p:spPr>
        <p:txBody>
          <a:bodyPr/>
          <a:lstStyle/>
          <a:p>
            <a:pPr algn="ctr"/>
            <a:r>
              <a:rPr lang="en-GB" sz="3600" dirty="0">
                <a:latin typeface="+mn-lt"/>
              </a:rPr>
              <a:t>Living in the Forest</a:t>
            </a:r>
          </a:p>
        </p:txBody>
      </p:sp>
      <p:sp>
        <p:nvSpPr>
          <p:cNvPr id="36" name="Oval 35">
            <a:extLst>
              <a:ext uri="{FF2B5EF4-FFF2-40B4-BE49-F238E27FC236}">
                <a16:creationId xmlns:a16="http://schemas.microsoft.com/office/drawing/2014/main" id="{09D52CF2-94F7-404B-8FC2-C7C36606853A}"/>
              </a:ext>
            </a:extLst>
          </p:cNvPr>
          <p:cNvSpPr/>
          <p:nvPr/>
        </p:nvSpPr>
        <p:spPr>
          <a:xfrm>
            <a:off x="2331988" y="1454054"/>
            <a:ext cx="4480021" cy="4480021"/>
          </a:xfrm>
          <a:prstGeom prst="ellipse">
            <a:avLst/>
          </a:prstGeom>
          <a:noFill/>
          <a:ln w="571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10BCBD9B-EA1C-4DBE-8EEC-D801F13405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0084" y="1836038"/>
            <a:ext cx="7534275" cy="3906196"/>
          </a:xfrm>
          <a:prstGeom prst="rect">
            <a:avLst/>
          </a:prstGeom>
        </p:spPr>
      </p:pic>
      <p:sp>
        <p:nvSpPr>
          <p:cNvPr id="40" name="Title 20">
            <a:extLst>
              <a:ext uri="{FF2B5EF4-FFF2-40B4-BE49-F238E27FC236}">
                <a16:creationId xmlns:a16="http://schemas.microsoft.com/office/drawing/2014/main" id="{F40B616A-D4E3-46E1-B377-529EB481F43F}"/>
              </a:ext>
            </a:extLst>
          </p:cNvPr>
          <p:cNvSpPr txBox="1">
            <a:spLocks/>
          </p:cNvSpPr>
          <p:nvPr/>
        </p:nvSpPr>
        <p:spPr>
          <a:xfrm>
            <a:off x="700084" y="4758888"/>
            <a:ext cx="7743830" cy="1403055"/>
          </a:xfrm>
          <a:prstGeom prst="roundRect">
            <a:avLst>
              <a:gd name="adj" fmla="val 9641"/>
            </a:avLst>
          </a:prstGeom>
          <a:solidFill>
            <a:srgbClr val="EB8634"/>
          </a:solid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US" altLang="en-US" sz="1800" b="0" dirty="0">
                <a:ea typeface="Twinkl" pitchFamily="2" charset="0"/>
                <a:cs typeface="Twinkl" pitchFamily="2" charset="0"/>
              </a:rPr>
              <a:t>Dinosaurs like Diplodocus, lived in the forest areas. </a:t>
            </a:r>
            <a:r>
              <a:rPr lang="en-GB" altLang="en-US" sz="1800" b="0" dirty="0">
                <a:ea typeface="Twinkl" pitchFamily="2" charset="0"/>
                <a:cs typeface="Twinkl" pitchFamily="2" charset="0"/>
              </a:rPr>
              <a:t>Diplodocus mostly ate leaves. They didn’t have any teeth in the back of their mouth for chewing. Scientists think that they swallowed stones to help grind up their food.</a:t>
            </a:r>
            <a:endParaRPr lang="en-US" altLang="en-US" sz="1800" b="0" dirty="0">
              <a:solidFill>
                <a:schemeClr val="bg1"/>
              </a:solidFill>
            </a:endParaRPr>
          </a:p>
        </p:txBody>
      </p:sp>
      <p:sp>
        <p:nvSpPr>
          <p:cNvPr id="41" name="Rectangle 40">
            <a:extLst>
              <a:ext uri="{FF2B5EF4-FFF2-40B4-BE49-F238E27FC236}">
                <a16:creationId xmlns:a16="http://schemas.microsoft.com/office/drawing/2014/main" id="{66A7FD48-ABE2-44B0-A376-0B56DED46FE4}"/>
              </a:ext>
            </a:extLst>
          </p:cNvPr>
          <p:cNvSpPr/>
          <p:nvPr/>
        </p:nvSpPr>
        <p:spPr>
          <a:xfrm>
            <a:off x="-1" y="6405932"/>
            <a:ext cx="6174298" cy="447473"/>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30061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A9B86B-B103-418B-BDEB-0B23BC22249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7653" t="212" r="12225" b="616"/>
          <a:stretch/>
        </p:blipFill>
        <p:spPr>
          <a:xfrm>
            <a:off x="2331988" y="1454054"/>
            <a:ext cx="4470496" cy="4470496"/>
          </a:xfrm>
          <a:prstGeom prst="ellipse">
            <a:avLst/>
          </a:prstGeom>
        </p:spPr>
      </p:pic>
      <p:sp>
        <p:nvSpPr>
          <p:cNvPr id="21" name="Title 20"/>
          <p:cNvSpPr>
            <a:spLocks noGrp="1"/>
          </p:cNvSpPr>
          <p:nvPr>
            <p:ph type="title"/>
          </p:nvPr>
        </p:nvSpPr>
        <p:spPr>
          <a:xfrm>
            <a:off x="461962" y="450223"/>
            <a:ext cx="8220075" cy="994306"/>
          </a:xfrm>
        </p:spPr>
        <p:txBody>
          <a:bodyPr/>
          <a:lstStyle/>
          <a:p>
            <a:pPr algn="ctr"/>
            <a:r>
              <a:rPr lang="en-GB" sz="3600" dirty="0">
                <a:latin typeface="+mn-lt"/>
              </a:rPr>
              <a:t>Living in the Forest</a:t>
            </a:r>
          </a:p>
        </p:txBody>
      </p:sp>
      <p:sp>
        <p:nvSpPr>
          <p:cNvPr id="41" name="Rectangle 40">
            <a:extLst>
              <a:ext uri="{FF2B5EF4-FFF2-40B4-BE49-F238E27FC236}">
                <a16:creationId xmlns:a16="http://schemas.microsoft.com/office/drawing/2014/main" id="{66A7FD48-ABE2-44B0-A376-0B56DED46FE4}"/>
              </a:ext>
            </a:extLst>
          </p:cNvPr>
          <p:cNvSpPr/>
          <p:nvPr/>
        </p:nvSpPr>
        <p:spPr>
          <a:xfrm>
            <a:off x="-1" y="6405932"/>
            <a:ext cx="6174298" cy="447473"/>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4D87F701-CEAB-44D3-B2BF-A13CB2C87AF5}"/>
              </a:ext>
            </a:extLst>
          </p:cNvPr>
          <p:cNvSpPr/>
          <p:nvPr/>
        </p:nvSpPr>
        <p:spPr>
          <a:xfrm>
            <a:off x="2331988" y="1454054"/>
            <a:ext cx="4480021" cy="4480021"/>
          </a:xfrm>
          <a:prstGeom prst="ellipse">
            <a:avLst/>
          </a:prstGeom>
          <a:noFill/>
          <a:ln w="571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903B49E-00B6-45F7-82F3-2C9A9FFF2E8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3450" y="1843773"/>
            <a:ext cx="6953250" cy="3898726"/>
          </a:xfrm>
          <a:prstGeom prst="rect">
            <a:avLst/>
          </a:prstGeom>
        </p:spPr>
      </p:pic>
      <p:sp>
        <p:nvSpPr>
          <p:cNvPr id="40" name="Title 20">
            <a:extLst>
              <a:ext uri="{FF2B5EF4-FFF2-40B4-BE49-F238E27FC236}">
                <a16:creationId xmlns:a16="http://schemas.microsoft.com/office/drawing/2014/main" id="{F40B616A-D4E3-46E1-B377-529EB481F43F}"/>
              </a:ext>
            </a:extLst>
          </p:cNvPr>
          <p:cNvSpPr txBox="1">
            <a:spLocks/>
          </p:cNvSpPr>
          <p:nvPr/>
        </p:nvSpPr>
        <p:spPr>
          <a:xfrm>
            <a:off x="700084" y="5343569"/>
            <a:ext cx="7743830" cy="816910"/>
          </a:xfrm>
          <a:prstGeom prst="roundRect">
            <a:avLst>
              <a:gd name="adj" fmla="val 9641"/>
            </a:avLst>
          </a:prstGeom>
          <a:solidFill>
            <a:srgbClr val="EB8634"/>
          </a:solid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ea typeface="Twinkl" pitchFamily="2" charset="0"/>
                <a:cs typeface="Twinkl" pitchFamily="2" charset="0"/>
              </a:rPr>
              <a:t>Apatosaurus also lived in the forest and had long, thin teeth to help them rake through leaves.</a:t>
            </a:r>
            <a:endParaRPr lang="en-US" altLang="en-US" sz="1800" b="0" dirty="0">
              <a:solidFill>
                <a:schemeClr val="bg1"/>
              </a:solidFill>
            </a:endParaRPr>
          </a:p>
        </p:txBody>
      </p:sp>
    </p:spTree>
    <p:extLst>
      <p:ext uri="{BB962C8B-B14F-4D97-AF65-F5344CB8AC3E}">
        <p14:creationId xmlns:p14="http://schemas.microsoft.com/office/powerpoint/2010/main" val="1699902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7CBC39-E908-4090-81A0-CDCEEF8E0BB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065" t="2009" r="16065" b="2009"/>
          <a:stretch/>
        </p:blipFill>
        <p:spPr>
          <a:xfrm>
            <a:off x="2331988" y="1454054"/>
            <a:ext cx="4480022" cy="4480021"/>
          </a:xfrm>
          <a:prstGeom prst="ellipse">
            <a:avLst/>
          </a:prstGeom>
        </p:spPr>
      </p:pic>
      <p:sp>
        <p:nvSpPr>
          <p:cNvPr id="21" name="Title 20"/>
          <p:cNvSpPr>
            <a:spLocks noGrp="1"/>
          </p:cNvSpPr>
          <p:nvPr>
            <p:ph type="title"/>
          </p:nvPr>
        </p:nvSpPr>
        <p:spPr>
          <a:xfrm>
            <a:off x="461962" y="450223"/>
            <a:ext cx="8220075" cy="994306"/>
          </a:xfrm>
        </p:spPr>
        <p:txBody>
          <a:bodyPr/>
          <a:lstStyle/>
          <a:p>
            <a:pPr algn="ctr"/>
            <a:r>
              <a:rPr lang="en-GB" sz="3600" dirty="0">
                <a:latin typeface="+mn-lt"/>
              </a:rPr>
              <a:t>Living in the Desert</a:t>
            </a:r>
          </a:p>
        </p:txBody>
      </p:sp>
      <p:sp>
        <p:nvSpPr>
          <p:cNvPr id="41" name="Rectangle 40">
            <a:extLst>
              <a:ext uri="{FF2B5EF4-FFF2-40B4-BE49-F238E27FC236}">
                <a16:creationId xmlns:a16="http://schemas.microsoft.com/office/drawing/2014/main" id="{66A7FD48-ABE2-44B0-A376-0B56DED46FE4}"/>
              </a:ext>
            </a:extLst>
          </p:cNvPr>
          <p:cNvSpPr/>
          <p:nvPr/>
        </p:nvSpPr>
        <p:spPr>
          <a:xfrm>
            <a:off x="-1" y="6405932"/>
            <a:ext cx="6174298" cy="447473"/>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4D87F701-CEAB-44D3-B2BF-A13CB2C87AF5}"/>
              </a:ext>
            </a:extLst>
          </p:cNvPr>
          <p:cNvSpPr/>
          <p:nvPr/>
        </p:nvSpPr>
        <p:spPr>
          <a:xfrm>
            <a:off x="2331988" y="1454054"/>
            <a:ext cx="4480021" cy="4480021"/>
          </a:xfrm>
          <a:prstGeom prst="ellipse">
            <a:avLst/>
          </a:prstGeom>
          <a:noFill/>
          <a:ln w="571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426E981C-383B-4807-9C9A-E99648715CE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87148" y="2406679"/>
            <a:ext cx="4043409" cy="2897900"/>
          </a:xfrm>
          <a:prstGeom prst="rect">
            <a:avLst/>
          </a:prstGeom>
        </p:spPr>
      </p:pic>
      <p:sp>
        <p:nvSpPr>
          <p:cNvPr id="40" name="Title 20">
            <a:extLst>
              <a:ext uri="{FF2B5EF4-FFF2-40B4-BE49-F238E27FC236}">
                <a16:creationId xmlns:a16="http://schemas.microsoft.com/office/drawing/2014/main" id="{F40B616A-D4E3-46E1-B377-529EB481F43F}"/>
              </a:ext>
            </a:extLst>
          </p:cNvPr>
          <p:cNvSpPr txBox="1">
            <a:spLocks/>
          </p:cNvSpPr>
          <p:nvPr/>
        </p:nvSpPr>
        <p:spPr>
          <a:xfrm>
            <a:off x="700085" y="5366360"/>
            <a:ext cx="7743830" cy="816910"/>
          </a:xfrm>
          <a:prstGeom prst="roundRect">
            <a:avLst>
              <a:gd name="adj" fmla="val 9641"/>
            </a:avLst>
          </a:prstGeom>
          <a:solidFill>
            <a:srgbClr val="EB8634"/>
          </a:solid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US" altLang="en-US" sz="1800" b="0" dirty="0">
                <a:solidFill>
                  <a:schemeClr val="tx1"/>
                </a:solidFill>
                <a:ea typeface="Twinkl" pitchFamily="2" charset="0"/>
                <a:cs typeface="Twinkl" pitchFamily="2" charset="0"/>
              </a:rPr>
              <a:t>Omnivores often had a beak and no teeth for</a:t>
            </a:r>
            <a:br>
              <a:rPr lang="en-US" altLang="en-US" sz="1800" b="0" dirty="0">
                <a:solidFill>
                  <a:schemeClr val="tx1"/>
                </a:solidFill>
                <a:ea typeface="Twinkl" pitchFamily="2" charset="0"/>
                <a:cs typeface="Twinkl" pitchFamily="2" charset="0"/>
              </a:rPr>
            </a:br>
            <a:r>
              <a:rPr lang="en-US" altLang="en-US" sz="1800" b="0" dirty="0">
                <a:solidFill>
                  <a:schemeClr val="tx1"/>
                </a:solidFill>
                <a:ea typeface="Twinkl" pitchFamily="2" charset="0"/>
                <a:cs typeface="Twinkl" pitchFamily="2" charset="0"/>
              </a:rPr>
              <a:t>cracking eggs and picking up plants.</a:t>
            </a:r>
            <a:endParaRPr lang="en-US" altLang="en-US" sz="1800" b="0" dirty="0">
              <a:solidFill>
                <a:srgbClr val="FF0000"/>
              </a:solidFill>
              <a:ea typeface="Twinkl" pitchFamily="2" charset="0"/>
              <a:cs typeface="Twinkl" pitchFamily="2" charset="0"/>
            </a:endParaRPr>
          </a:p>
        </p:txBody>
      </p:sp>
      <p:sp>
        <p:nvSpPr>
          <p:cNvPr id="12" name="Title 20">
            <a:extLst>
              <a:ext uri="{FF2B5EF4-FFF2-40B4-BE49-F238E27FC236}">
                <a16:creationId xmlns:a16="http://schemas.microsoft.com/office/drawing/2014/main" id="{F4F4C2BD-D601-4249-A11E-3780DF2D25AC}"/>
              </a:ext>
            </a:extLst>
          </p:cNvPr>
          <p:cNvSpPr txBox="1">
            <a:spLocks/>
          </p:cNvSpPr>
          <p:nvPr/>
        </p:nvSpPr>
        <p:spPr>
          <a:xfrm>
            <a:off x="700084" y="1412373"/>
            <a:ext cx="7743830" cy="816910"/>
          </a:xfrm>
          <a:prstGeom prst="roundRect">
            <a:avLst>
              <a:gd name="adj" fmla="val 9641"/>
            </a:avLst>
          </a:prstGeom>
          <a:solidFill>
            <a:srgbClr val="EB8634"/>
          </a:solid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t>Deserts are very dry and hot but some dinosaurs still lived here. Oviraptor managed to survive because they were omnivores.</a:t>
            </a:r>
            <a:endParaRPr lang="en-US" altLang="en-US" sz="1800" b="0" dirty="0"/>
          </a:p>
        </p:txBody>
      </p:sp>
      <p:sp>
        <p:nvSpPr>
          <p:cNvPr id="18" name="Title 20">
            <a:extLst>
              <a:ext uri="{FF2B5EF4-FFF2-40B4-BE49-F238E27FC236}">
                <a16:creationId xmlns:a16="http://schemas.microsoft.com/office/drawing/2014/main" id="{60CE5491-E8D3-4655-9364-9F42F8A04D3B}"/>
              </a:ext>
            </a:extLst>
          </p:cNvPr>
          <p:cNvSpPr txBox="1">
            <a:spLocks/>
          </p:cNvSpPr>
          <p:nvPr/>
        </p:nvSpPr>
        <p:spPr>
          <a:xfrm>
            <a:off x="700084" y="4726429"/>
            <a:ext cx="7743830" cy="523838"/>
          </a:xfrm>
          <a:prstGeom prst="roundRect">
            <a:avLst>
              <a:gd name="adj" fmla="val 9641"/>
            </a:avLst>
          </a:prstGeom>
          <a:solidFill>
            <a:srgbClr val="F8BD95"/>
          </a:solid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sz="1800" dirty="0">
                <a:solidFill>
                  <a:schemeClr val="tx1"/>
                </a:solidFill>
              </a:rPr>
              <a:t>How do you think being an omnivore helped them survive?</a:t>
            </a:r>
          </a:p>
        </p:txBody>
      </p:sp>
    </p:spTree>
    <p:extLst>
      <p:ext uri="{BB962C8B-B14F-4D97-AF65-F5344CB8AC3E}">
        <p14:creationId xmlns:p14="http://schemas.microsoft.com/office/powerpoint/2010/main" val="2978960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fade">
                                      <p:cBhvr>
                                        <p:cTn id="1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12" grpId="0" animBg="1"/>
      <p:bldP spid="1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C4F7DA-F50D-4985-892D-A1D48A1107D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5728"/>
          <a:stretch/>
        </p:blipFill>
        <p:spPr>
          <a:xfrm>
            <a:off x="2331987" y="1444529"/>
            <a:ext cx="4480021" cy="4480021"/>
          </a:xfrm>
          <a:prstGeom prst="ellipse">
            <a:avLst/>
          </a:prstGeom>
        </p:spPr>
      </p:pic>
      <p:sp>
        <p:nvSpPr>
          <p:cNvPr id="21" name="Title 20"/>
          <p:cNvSpPr>
            <a:spLocks noGrp="1"/>
          </p:cNvSpPr>
          <p:nvPr>
            <p:ph type="title"/>
          </p:nvPr>
        </p:nvSpPr>
        <p:spPr>
          <a:xfrm>
            <a:off x="461962" y="450223"/>
            <a:ext cx="8220075" cy="994306"/>
          </a:xfrm>
        </p:spPr>
        <p:txBody>
          <a:bodyPr/>
          <a:lstStyle/>
          <a:p>
            <a:pPr algn="ctr"/>
            <a:r>
              <a:rPr lang="en-GB" sz="3600" dirty="0">
                <a:latin typeface="+mn-lt"/>
              </a:rPr>
              <a:t>Living at the North and South Pole</a:t>
            </a:r>
          </a:p>
        </p:txBody>
      </p:sp>
      <p:sp>
        <p:nvSpPr>
          <p:cNvPr id="36" name="Oval 35">
            <a:extLst>
              <a:ext uri="{FF2B5EF4-FFF2-40B4-BE49-F238E27FC236}">
                <a16:creationId xmlns:a16="http://schemas.microsoft.com/office/drawing/2014/main" id="{09D52CF2-94F7-404B-8FC2-C7C36606853A}"/>
              </a:ext>
            </a:extLst>
          </p:cNvPr>
          <p:cNvSpPr/>
          <p:nvPr/>
        </p:nvSpPr>
        <p:spPr>
          <a:xfrm>
            <a:off x="2331988" y="1454054"/>
            <a:ext cx="4480021" cy="4480021"/>
          </a:xfrm>
          <a:prstGeom prst="ellipse">
            <a:avLst/>
          </a:prstGeom>
          <a:noFill/>
          <a:ln w="571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DF1DA651-C433-4864-A29B-5E321688CB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71739" y="2835717"/>
            <a:ext cx="5972175" cy="2722144"/>
          </a:xfrm>
          <a:prstGeom prst="rect">
            <a:avLst/>
          </a:prstGeom>
        </p:spPr>
      </p:pic>
      <p:sp>
        <p:nvSpPr>
          <p:cNvPr id="40" name="Title 20">
            <a:extLst>
              <a:ext uri="{FF2B5EF4-FFF2-40B4-BE49-F238E27FC236}">
                <a16:creationId xmlns:a16="http://schemas.microsoft.com/office/drawing/2014/main" id="{F40B616A-D4E3-46E1-B377-529EB481F43F}"/>
              </a:ext>
            </a:extLst>
          </p:cNvPr>
          <p:cNvSpPr txBox="1">
            <a:spLocks/>
          </p:cNvSpPr>
          <p:nvPr/>
        </p:nvSpPr>
        <p:spPr>
          <a:xfrm>
            <a:off x="700084" y="5002870"/>
            <a:ext cx="7743830" cy="1109983"/>
          </a:xfrm>
          <a:prstGeom prst="roundRect">
            <a:avLst>
              <a:gd name="adj" fmla="val 9641"/>
            </a:avLst>
          </a:prstGeom>
          <a:solidFill>
            <a:srgbClr val="EB8634"/>
          </a:solid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US" altLang="en-US" sz="1800" b="0" dirty="0"/>
              <a:t>The North and South Poles weren't as cold as they are today, but they had no daytime for some of the year. The dinosaurs that lived here were usually small with large eyes like the </a:t>
            </a:r>
            <a:r>
              <a:rPr lang="en-US" altLang="en-US" sz="1800" b="0" dirty="0" err="1"/>
              <a:t>Leaellynasaura</a:t>
            </a:r>
            <a:r>
              <a:rPr lang="en-US" altLang="en-US" sz="1800" b="0" dirty="0"/>
              <a:t>.</a:t>
            </a:r>
          </a:p>
        </p:txBody>
      </p:sp>
      <p:sp>
        <p:nvSpPr>
          <p:cNvPr id="41" name="Rectangle 40">
            <a:extLst>
              <a:ext uri="{FF2B5EF4-FFF2-40B4-BE49-F238E27FC236}">
                <a16:creationId xmlns:a16="http://schemas.microsoft.com/office/drawing/2014/main" id="{66A7FD48-ABE2-44B0-A376-0B56DED46FE4}"/>
              </a:ext>
            </a:extLst>
          </p:cNvPr>
          <p:cNvSpPr/>
          <p:nvPr/>
        </p:nvSpPr>
        <p:spPr>
          <a:xfrm>
            <a:off x="-1" y="6405932"/>
            <a:ext cx="6174298" cy="447473"/>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5922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61962" y="450223"/>
            <a:ext cx="8220075" cy="994306"/>
          </a:xfrm>
        </p:spPr>
        <p:txBody>
          <a:bodyPr/>
          <a:lstStyle/>
          <a:p>
            <a:pPr algn="ctr"/>
            <a:r>
              <a:rPr lang="en-GB" sz="3600" dirty="0">
                <a:latin typeface="+mn-lt"/>
              </a:rPr>
              <a:t>Living in the Sea</a:t>
            </a:r>
          </a:p>
        </p:txBody>
      </p:sp>
      <p:grpSp>
        <p:nvGrpSpPr>
          <p:cNvPr id="10" name="Group 9">
            <a:extLst>
              <a:ext uri="{FF2B5EF4-FFF2-40B4-BE49-F238E27FC236}">
                <a16:creationId xmlns:a16="http://schemas.microsoft.com/office/drawing/2014/main" id="{8DD4D8F7-FE97-4576-A463-ACAA66002B4D}"/>
              </a:ext>
            </a:extLst>
          </p:cNvPr>
          <p:cNvGrpSpPr/>
          <p:nvPr/>
        </p:nvGrpSpPr>
        <p:grpSpPr>
          <a:xfrm>
            <a:off x="1067846" y="1617100"/>
            <a:ext cx="3314511" cy="3328602"/>
            <a:chOff x="2331986" y="1887827"/>
            <a:chExt cx="4038603" cy="4055773"/>
          </a:xfrm>
        </p:grpSpPr>
        <p:pic>
          <p:nvPicPr>
            <p:cNvPr id="5" name="Picture 4">
              <a:extLst>
                <a:ext uri="{FF2B5EF4-FFF2-40B4-BE49-F238E27FC236}">
                  <a16:creationId xmlns:a16="http://schemas.microsoft.com/office/drawing/2014/main" id="{96B2FBA1-AD59-49D1-8F46-5510DF539DA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46" r="28142"/>
            <a:stretch/>
          </p:blipFill>
          <p:spPr>
            <a:xfrm>
              <a:off x="2331986" y="1887827"/>
              <a:ext cx="4038601" cy="4055773"/>
            </a:xfrm>
            <a:prstGeom prst="ellipse">
              <a:avLst/>
            </a:prstGeom>
          </p:spPr>
        </p:pic>
        <p:sp>
          <p:nvSpPr>
            <p:cNvPr id="36" name="Oval 35">
              <a:extLst>
                <a:ext uri="{FF2B5EF4-FFF2-40B4-BE49-F238E27FC236}">
                  <a16:creationId xmlns:a16="http://schemas.microsoft.com/office/drawing/2014/main" id="{09D52CF2-94F7-404B-8FC2-C7C36606853A}"/>
                </a:ext>
              </a:extLst>
            </p:cNvPr>
            <p:cNvSpPr/>
            <p:nvPr/>
          </p:nvSpPr>
          <p:spPr>
            <a:xfrm>
              <a:off x="2331989" y="1895475"/>
              <a:ext cx="4038600" cy="4038600"/>
            </a:xfrm>
            <a:prstGeom prst="ellipse">
              <a:avLst/>
            </a:prstGeom>
            <a:noFill/>
            <a:ln w="571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0" name="Title 20">
            <a:extLst>
              <a:ext uri="{FF2B5EF4-FFF2-40B4-BE49-F238E27FC236}">
                <a16:creationId xmlns:a16="http://schemas.microsoft.com/office/drawing/2014/main" id="{F40B616A-D4E3-46E1-B377-529EB481F43F}"/>
              </a:ext>
            </a:extLst>
          </p:cNvPr>
          <p:cNvSpPr txBox="1">
            <a:spLocks/>
          </p:cNvSpPr>
          <p:nvPr/>
        </p:nvSpPr>
        <p:spPr>
          <a:xfrm>
            <a:off x="700084" y="5353094"/>
            <a:ext cx="7743830" cy="816910"/>
          </a:xfrm>
          <a:prstGeom prst="roundRect">
            <a:avLst>
              <a:gd name="adj" fmla="val 9641"/>
            </a:avLst>
          </a:prstGeom>
          <a:solidFill>
            <a:srgbClr val="EB8634"/>
          </a:solid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ea typeface="Twinkl" pitchFamily="2" charset="0"/>
                <a:cs typeface="Twinkl" pitchFamily="2" charset="0"/>
              </a:rPr>
              <a:t>There were both herbivores and carnivores that lived in the sea. Just like the other dinosaurs, their teeth suited the food they ate. </a:t>
            </a:r>
            <a:endParaRPr lang="en-US" altLang="en-US" sz="1800" b="0" dirty="0"/>
          </a:p>
        </p:txBody>
      </p:sp>
      <p:sp>
        <p:nvSpPr>
          <p:cNvPr id="14" name="Title 20">
            <a:extLst>
              <a:ext uri="{FF2B5EF4-FFF2-40B4-BE49-F238E27FC236}">
                <a16:creationId xmlns:a16="http://schemas.microsoft.com/office/drawing/2014/main" id="{5FC65DB9-F898-44CD-B1CC-0D0F31878814}"/>
              </a:ext>
            </a:extLst>
          </p:cNvPr>
          <p:cNvSpPr txBox="1">
            <a:spLocks/>
          </p:cNvSpPr>
          <p:nvPr/>
        </p:nvSpPr>
        <p:spPr>
          <a:xfrm>
            <a:off x="1376994" y="4599099"/>
            <a:ext cx="2696215" cy="523838"/>
          </a:xfrm>
          <a:prstGeom prst="roundRect">
            <a:avLst>
              <a:gd name="adj" fmla="val 9641"/>
            </a:avLst>
          </a:prstGeom>
          <a:solidFill>
            <a:srgbClr val="EB8634"/>
          </a:solid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b="0" dirty="0">
                <a:ea typeface="Twinkl" pitchFamily="2" charset="0"/>
                <a:cs typeface="Twinkl" pitchFamily="2" charset="0"/>
              </a:rPr>
              <a:t>Ichthyosaurus</a:t>
            </a:r>
            <a:endParaRPr lang="en-US" altLang="en-US" sz="1800" b="0" dirty="0"/>
          </a:p>
        </p:txBody>
      </p:sp>
      <p:sp>
        <p:nvSpPr>
          <p:cNvPr id="41" name="Rectangle 40">
            <a:extLst>
              <a:ext uri="{FF2B5EF4-FFF2-40B4-BE49-F238E27FC236}">
                <a16:creationId xmlns:a16="http://schemas.microsoft.com/office/drawing/2014/main" id="{66A7FD48-ABE2-44B0-A376-0B56DED46FE4}"/>
              </a:ext>
            </a:extLst>
          </p:cNvPr>
          <p:cNvSpPr/>
          <p:nvPr/>
        </p:nvSpPr>
        <p:spPr>
          <a:xfrm>
            <a:off x="-1" y="6405932"/>
            <a:ext cx="6174298" cy="447473"/>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93584A28-FE60-4F64-AE4A-F7982BD64A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1962" y="2455031"/>
            <a:ext cx="4305778" cy="1828869"/>
          </a:xfrm>
          <a:prstGeom prst="rect">
            <a:avLst/>
          </a:prstGeom>
        </p:spPr>
      </p:pic>
      <p:grpSp>
        <p:nvGrpSpPr>
          <p:cNvPr id="17" name="Group 16">
            <a:extLst>
              <a:ext uri="{FF2B5EF4-FFF2-40B4-BE49-F238E27FC236}">
                <a16:creationId xmlns:a16="http://schemas.microsoft.com/office/drawing/2014/main" id="{ED6E14C0-FD4F-49FB-9A8F-375B53288FC3}"/>
              </a:ext>
            </a:extLst>
          </p:cNvPr>
          <p:cNvGrpSpPr/>
          <p:nvPr/>
        </p:nvGrpSpPr>
        <p:grpSpPr>
          <a:xfrm>
            <a:off x="4844859" y="1617100"/>
            <a:ext cx="3314511" cy="3328602"/>
            <a:chOff x="2331986" y="1887827"/>
            <a:chExt cx="4038603" cy="4055773"/>
          </a:xfrm>
        </p:grpSpPr>
        <p:pic>
          <p:nvPicPr>
            <p:cNvPr id="18" name="Picture 17">
              <a:extLst>
                <a:ext uri="{FF2B5EF4-FFF2-40B4-BE49-F238E27FC236}">
                  <a16:creationId xmlns:a16="http://schemas.microsoft.com/office/drawing/2014/main" id="{F16ED398-402A-4E5D-99AF-5C759344D37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46" r="28142"/>
            <a:stretch/>
          </p:blipFill>
          <p:spPr>
            <a:xfrm>
              <a:off x="2331986" y="1887827"/>
              <a:ext cx="4038601" cy="4055773"/>
            </a:xfrm>
            <a:prstGeom prst="ellipse">
              <a:avLst/>
            </a:prstGeom>
          </p:spPr>
        </p:pic>
        <p:sp>
          <p:nvSpPr>
            <p:cNvPr id="19" name="Oval 18">
              <a:extLst>
                <a:ext uri="{FF2B5EF4-FFF2-40B4-BE49-F238E27FC236}">
                  <a16:creationId xmlns:a16="http://schemas.microsoft.com/office/drawing/2014/main" id="{2FBBF4A0-2B33-458F-8DC4-8456A9ADE7A8}"/>
                </a:ext>
              </a:extLst>
            </p:cNvPr>
            <p:cNvSpPr/>
            <p:nvPr/>
          </p:nvSpPr>
          <p:spPr>
            <a:xfrm>
              <a:off x="2331989" y="1895475"/>
              <a:ext cx="4038600" cy="4038600"/>
            </a:xfrm>
            <a:prstGeom prst="ellipse">
              <a:avLst/>
            </a:prstGeom>
            <a:noFill/>
            <a:ln w="57150">
              <a:solidFill>
                <a:srgbClr val="EB863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9" name="Picture 8">
            <a:extLst>
              <a:ext uri="{FF2B5EF4-FFF2-40B4-BE49-F238E27FC236}">
                <a16:creationId xmlns:a16="http://schemas.microsoft.com/office/drawing/2014/main" id="{47D0283A-9992-464A-B466-1320A4D704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4844859" y="2468970"/>
            <a:ext cx="3460032" cy="1930425"/>
          </a:xfrm>
          <a:prstGeom prst="rect">
            <a:avLst/>
          </a:prstGeom>
        </p:spPr>
      </p:pic>
      <p:sp>
        <p:nvSpPr>
          <p:cNvPr id="15" name="Title 20">
            <a:extLst>
              <a:ext uri="{FF2B5EF4-FFF2-40B4-BE49-F238E27FC236}">
                <a16:creationId xmlns:a16="http://schemas.microsoft.com/office/drawing/2014/main" id="{92A4F532-EB00-4683-B055-EC457B84181B}"/>
              </a:ext>
            </a:extLst>
          </p:cNvPr>
          <p:cNvSpPr txBox="1">
            <a:spLocks/>
          </p:cNvSpPr>
          <p:nvPr/>
        </p:nvSpPr>
        <p:spPr>
          <a:xfrm>
            <a:off x="5133720" y="4599099"/>
            <a:ext cx="2882311" cy="523838"/>
          </a:xfrm>
          <a:prstGeom prst="roundRect">
            <a:avLst>
              <a:gd name="adj" fmla="val 9641"/>
            </a:avLst>
          </a:prstGeom>
          <a:solidFill>
            <a:srgbClr val="EB8634"/>
          </a:solid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ea typeface="Twinkl" pitchFamily="2" charset="0"/>
                <a:cs typeface="Twinkl" pitchFamily="2" charset="0"/>
              </a:rPr>
              <a:t>Plesiosaurus</a:t>
            </a:r>
            <a:endParaRPr lang="en-US" altLang="en-US" sz="1800" b="0" dirty="0"/>
          </a:p>
        </p:txBody>
      </p:sp>
    </p:spTree>
    <p:extLst>
      <p:ext uri="{BB962C8B-B14F-4D97-AF65-F5344CB8AC3E}">
        <p14:creationId xmlns:p14="http://schemas.microsoft.com/office/powerpoint/2010/main" val="3632852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20">
            <a:extLst>
              <a:ext uri="{FF2B5EF4-FFF2-40B4-BE49-F238E27FC236}">
                <a16:creationId xmlns:a16="http://schemas.microsoft.com/office/drawing/2014/main" id="{9A2C3174-916C-4FD3-B726-4F4B3BD027C0}"/>
              </a:ext>
            </a:extLst>
          </p:cNvPr>
          <p:cNvSpPr txBox="1">
            <a:spLocks/>
          </p:cNvSpPr>
          <p:nvPr/>
        </p:nvSpPr>
        <p:spPr>
          <a:xfrm>
            <a:off x="697117" y="676275"/>
            <a:ext cx="7749766" cy="5326048"/>
          </a:xfrm>
          <a:prstGeom prst="roundRect">
            <a:avLst>
              <a:gd name="adj" fmla="val 2459"/>
            </a:avLst>
          </a:prstGeom>
          <a:solidFill>
            <a:srgbClr val="AFDEF9"/>
          </a:solidFill>
          <a:ln w="25400">
            <a:noFill/>
          </a:ln>
        </p:spPr>
        <p:txBody>
          <a:bodyPr vert="horz" wrap="square" lIns="216000" tIns="216000" rIns="216000" bIns="216000" rtlCol="0" anchor="t" anchorCtr="0">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altLang="en-US" sz="2400" b="0" dirty="0">
                <a:ea typeface="Twinkl" pitchFamily="2" charset="0"/>
                <a:cs typeface="Twinkl" pitchFamily="2" charset="0"/>
              </a:rPr>
              <a:t>Can you sort these dinosaurs into herbivores carnivores and omnivores?</a:t>
            </a:r>
            <a:endParaRPr lang="en-GB" sz="2400" b="0" dirty="0"/>
          </a:p>
        </p:txBody>
      </p:sp>
      <p:grpSp>
        <p:nvGrpSpPr>
          <p:cNvPr id="24" name="Group 23">
            <a:extLst>
              <a:ext uri="{FF2B5EF4-FFF2-40B4-BE49-F238E27FC236}">
                <a16:creationId xmlns:a16="http://schemas.microsoft.com/office/drawing/2014/main" id="{59240E1C-726D-418C-A72C-4A75622B0F85}"/>
              </a:ext>
            </a:extLst>
          </p:cNvPr>
          <p:cNvGrpSpPr/>
          <p:nvPr/>
        </p:nvGrpSpPr>
        <p:grpSpPr>
          <a:xfrm>
            <a:off x="-1" y="2781884"/>
            <a:ext cx="9144001" cy="4076117"/>
            <a:chOff x="-1" y="2781884"/>
            <a:chExt cx="9144001" cy="4076117"/>
          </a:xfrm>
        </p:grpSpPr>
        <p:pic>
          <p:nvPicPr>
            <p:cNvPr id="25" name="Picture 24">
              <a:extLst>
                <a:ext uri="{FF2B5EF4-FFF2-40B4-BE49-F238E27FC236}">
                  <a16:creationId xmlns:a16="http://schemas.microsoft.com/office/drawing/2014/main" id="{36C30040-51F4-4445-9397-80A71231272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t="52414" r="8141" b="2799"/>
            <a:stretch/>
          </p:blipFill>
          <p:spPr>
            <a:xfrm>
              <a:off x="-1" y="2781884"/>
              <a:ext cx="9144001" cy="3845419"/>
            </a:xfrm>
            <a:prstGeom prst="rect">
              <a:avLst/>
            </a:prstGeom>
          </p:spPr>
        </p:pic>
        <p:sp>
          <p:nvSpPr>
            <p:cNvPr id="26" name="Rectangle 25">
              <a:extLst>
                <a:ext uri="{FF2B5EF4-FFF2-40B4-BE49-F238E27FC236}">
                  <a16:creationId xmlns:a16="http://schemas.microsoft.com/office/drawing/2014/main" id="{54FBDE5E-D582-4908-B112-A37A2D16788A}"/>
                </a:ext>
              </a:extLst>
            </p:cNvPr>
            <p:cNvSpPr/>
            <p:nvPr/>
          </p:nvSpPr>
          <p:spPr>
            <a:xfrm>
              <a:off x="-1" y="6233021"/>
              <a:ext cx="6174298" cy="624980"/>
            </a:xfrm>
            <a:prstGeom prst="rect">
              <a:avLst/>
            </a:prstGeom>
            <a:solidFill>
              <a:srgbClr val="A3C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7" name="Picture 36">
            <a:extLst>
              <a:ext uri="{FF2B5EF4-FFF2-40B4-BE49-F238E27FC236}">
                <a16:creationId xmlns:a16="http://schemas.microsoft.com/office/drawing/2014/main" id="{D4C6C6D0-317B-4179-A61A-F4DCEA4060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6247" y="3695955"/>
            <a:ext cx="2127990" cy="1525125"/>
          </a:xfrm>
          <a:prstGeom prst="rect">
            <a:avLst/>
          </a:prstGeom>
        </p:spPr>
      </p:pic>
      <p:sp>
        <p:nvSpPr>
          <p:cNvPr id="13" name="Title 20">
            <a:hlinkClick r:id="rId4" action="ppaction://hlinksldjump"/>
            <a:extLst>
              <a:ext uri="{FF2B5EF4-FFF2-40B4-BE49-F238E27FC236}">
                <a16:creationId xmlns:a16="http://schemas.microsoft.com/office/drawing/2014/main" id="{B72E1A8E-AB0D-4170-8486-DD455F6F41CC}"/>
              </a:ext>
            </a:extLst>
          </p:cNvPr>
          <p:cNvSpPr txBox="1">
            <a:spLocks/>
          </p:cNvSpPr>
          <p:nvPr/>
        </p:nvSpPr>
        <p:spPr>
          <a:xfrm>
            <a:off x="6575847" y="4372922"/>
            <a:ext cx="2233888" cy="2040332"/>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r>
              <a:rPr lang="en-GB" sz="2400" b="0" dirty="0">
                <a:solidFill>
                  <a:schemeClr val="bg1"/>
                </a:solidFill>
                <a:latin typeface="+mn-lt"/>
              </a:rPr>
              <a:t>Click Here to Play</a:t>
            </a:r>
          </a:p>
        </p:txBody>
      </p:sp>
      <p:pic>
        <p:nvPicPr>
          <p:cNvPr id="14" name="Picture 13">
            <a:extLst>
              <a:ext uri="{FF2B5EF4-FFF2-40B4-BE49-F238E27FC236}">
                <a16:creationId xmlns:a16="http://schemas.microsoft.com/office/drawing/2014/main" id="{98A8ADDA-91AE-4E74-BA41-ADA004E7D7B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2204" t="-2794" r="-14111" b="-3307"/>
          <a:stretch/>
        </p:blipFill>
        <p:spPr>
          <a:xfrm>
            <a:off x="-841709" y="2600463"/>
            <a:ext cx="841708" cy="3088566"/>
          </a:xfrm>
          <a:prstGeom prst="rect">
            <a:avLst/>
          </a:prstGeom>
          <a:solidFill>
            <a:schemeClr val="bg1"/>
          </a:solidFill>
          <a:ln>
            <a:solidFill>
              <a:schemeClr val="tx1"/>
            </a:solidFill>
          </a:ln>
        </p:spPr>
      </p:pic>
      <p:pic>
        <p:nvPicPr>
          <p:cNvPr id="34" name="Picture 33">
            <a:extLst>
              <a:ext uri="{FF2B5EF4-FFF2-40B4-BE49-F238E27FC236}">
                <a16:creationId xmlns:a16="http://schemas.microsoft.com/office/drawing/2014/main" id="{4DBE8FCB-1043-4C3D-BED5-D4407E8CC74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7772" y="1770858"/>
            <a:ext cx="2277824" cy="2658591"/>
          </a:xfrm>
          <a:prstGeom prst="rect">
            <a:avLst/>
          </a:prstGeom>
        </p:spPr>
      </p:pic>
      <p:pic>
        <p:nvPicPr>
          <p:cNvPr id="35" name="Picture 34">
            <a:extLst>
              <a:ext uri="{FF2B5EF4-FFF2-40B4-BE49-F238E27FC236}">
                <a16:creationId xmlns:a16="http://schemas.microsoft.com/office/drawing/2014/main" id="{C5A8FC54-24DF-4FB1-8270-81526E387B6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74119" y="1853314"/>
            <a:ext cx="2532553" cy="2128161"/>
          </a:xfrm>
          <a:prstGeom prst="rect">
            <a:avLst/>
          </a:prstGeom>
        </p:spPr>
      </p:pic>
      <p:pic>
        <p:nvPicPr>
          <p:cNvPr id="39" name="Picture 38">
            <a:extLst>
              <a:ext uri="{FF2B5EF4-FFF2-40B4-BE49-F238E27FC236}">
                <a16:creationId xmlns:a16="http://schemas.microsoft.com/office/drawing/2014/main" id="{F6235E46-ABE9-4B81-A48A-0B58711C833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97587" y="3059863"/>
            <a:ext cx="2720010" cy="1525125"/>
          </a:xfrm>
          <a:prstGeom prst="rect">
            <a:avLst/>
          </a:prstGeom>
        </p:spPr>
      </p:pic>
      <p:pic>
        <p:nvPicPr>
          <p:cNvPr id="40" name="Picture 39">
            <a:extLst>
              <a:ext uri="{FF2B5EF4-FFF2-40B4-BE49-F238E27FC236}">
                <a16:creationId xmlns:a16="http://schemas.microsoft.com/office/drawing/2014/main" id="{16DEA27F-D5D5-4FE9-95B4-2EF1C947991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84094" y="4072186"/>
            <a:ext cx="1543235" cy="1141103"/>
          </a:xfrm>
          <a:prstGeom prst="rect">
            <a:avLst/>
          </a:prstGeom>
        </p:spPr>
      </p:pic>
      <p:pic>
        <p:nvPicPr>
          <p:cNvPr id="41" name="Picture 40">
            <a:extLst>
              <a:ext uri="{FF2B5EF4-FFF2-40B4-BE49-F238E27FC236}">
                <a16:creationId xmlns:a16="http://schemas.microsoft.com/office/drawing/2014/main" id="{E3DA89ED-710D-4DCC-8D51-074A8C67CF83}"/>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395113" y="2809222"/>
            <a:ext cx="3404949" cy="1765319"/>
          </a:xfrm>
          <a:prstGeom prst="rect">
            <a:avLst/>
          </a:prstGeom>
        </p:spPr>
      </p:pic>
      <p:pic>
        <p:nvPicPr>
          <p:cNvPr id="42" name="Picture 41">
            <a:extLst>
              <a:ext uri="{FF2B5EF4-FFF2-40B4-BE49-F238E27FC236}">
                <a16:creationId xmlns:a16="http://schemas.microsoft.com/office/drawing/2014/main" id="{C6A0BED3-A141-432F-93B7-F23627FA421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74753" y="3914906"/>
            <a:ext cx="1726489" cy="1259783"/>
          </a:xfrm>
          <a:prstGeom prst="rect">
            <a:avLst/>
          </a:prstGeom>
        </p:spPr>
      </p:pic>
      <p:pic>
        <p:nvPicPr>
          <p:cNvPr id="36" name="Picture 35">
            <a:extLst>
              <a:ext uri="{FF2B5EF4-FFF2-40B4-BE49-F238E27FC236}">
                <a16:creationId xmlns:a16="http://schemas.microsoft.com/office/drawing/2014/main" id="{D25843AD-12F1-45C1-A106-2CF06A39ECE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291956" y="4303567"/>
            <a:ext cx="2357521" cy="1776063"/>
          </a:xfrm>
          <a:prstGeom prst="rect">
            <a:avLst/>
          </a:prstGeom>
        </p:spPr>
      </p:pic>
      <p:pic>
        <p:nvPicPr>
          <p:cNvPr id="38" name="Picture 37">
            <a:extLst>
              <a:ext uri="{FF2B5EF4-FFF2-40B4-BE49-F238E27FC236}">
                <a16:creationId xmlns:a16="http://schemas.microsoft.com/office/drawing/2014/main" id="{12657A09-75DD-4500-9B7A-CA64215E84E8}"/>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04026" y="5146992"/>
            <a:ext cx="2471103" cy="1371642"/>
          </a:xfrm>
          <a:prstGeom prst="rect">
            <a:avLst/>
          </a:prstGeom>
        </p:spPr>
      </p:pic>
      <p:pic>
        <p:nvPicPr>
          <p:cNvPr id="33" name="Picture 32">
            <a:extLst>
              <a:ext uri="{FF2B5EF4-FFF2-40B4-BE49-F238E27FC236}">
                <a16:creationId xmlns:a16="http://schemas.microsoft.com/office/drawing/2014/main" id="{07DC04BE-2E89-4942-8521-F121A437010A}"/>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b="76565"/>
          <a:stretch/>
        </p:blipFill>
        <p:spPr>
          <a:xfrm>
            <a:off x="5305240" y="6036484"/>
            <a:ext cx="6283285" cy="821516"/>
          </a:xfrm>
          <a:prstGeom prst="rect">
            <a:avLst/>
          </a:prstGeom>
        </p:spPr>
      </p:pic>
      <p:pic>
        <p:nvPicPr>
          <p:cNvPr id="30" name="Picture 29">
            <a:extLst>
              <a:ext uri="{FF2B5EF4-FFF2-40B4-BE49-F238E27FC236}">
                <a16:creationId xmlns:a16="http://schemas.microsoft.com/office/drawing/2014/main" id="{C1D94023-0A52-41A4-9382-0E87F69B28CC}"/>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178333" y="5761603"/>
            <a:ext cx="2029771" cy="958226"/>
          </a:xfrm>
          <a:prstGeom prst="rect">
            <a:avLst/>
          </a:prstGeom>
        </p:spPr>
      </p:pic>
    </p:spTree>
    <p:extLst>
      <p:ext uri="{BB962C8B-B14F-4D97-AF65-F5344CB8AC3E}">
        <p14:creationId xmlns:p14="http://schemas.microsoft.com/office/powerpoint/2010/main" val="2908987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20">
            <a:hlinkClick r:id="rId2" action="ppaction://hlinksldjump"/>
            <a:extLst>
              <a:ext uri="{FF2B5EF4-FFF2-40B4-BE49-F238E27FC236}">
                <a16:creationId xmlns:a16="http://schemas.microsoft.com/office/drawing/2014/main" id="{9750EF0C-AA5E-43D9-A29E-08137F8E496C}"/>
              </a:ext>
            </a:extLst>
          </p:cNvPr>
          <p:cNvSpPr txBox="1">
            <a:spLocks/>
          </p:cNvSpPr>
          <p:nvPr/>
        </p:nvSpPr>
        <p:spPr>
          <a:xfrm>
            <a:off x="6418518" y="843705"/>
            <a:ext cx="1620582" cy="1597797"/>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Next Question</a:t>
            </a:r>
            <a:endParaRPr lang="en-US" altLang="en-US" sz="1800" b="0" dirty="0"/>
          </a:p>
        </p:txBody>
      </p:sp>
      <p:sp>
        <p:nvSpPr>
          <p:cNvPr id="35" name="Title 20">
            <a:extLst>
              <a:ext uri="{FF2B5EF4-FFF2-40B4-BE49-F238E27FC236}">
                <a16:creationId xmlns:a16="http://schemas.microsoft.com/office/drawing/2014/main" id="{28ECCA05-B06D-4C0F-89D8-E14FA6A6BE45}"/>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sp>
        <p:nvSpPr>
          <p:cNvPr id="34" name="Title 20">
            <a:extLst>
              <a:ext uri="{FF2B5EF4-FFF2-40B4-BE49-F238E27FC236}">
                <a16:creationId xmlns:a16="http://schemas.microsoft.com/office/drawing/2014/main" id="{98EBF2F3-EE2A-4D94-8AE1-77CCA86B07BA}"/>
              </a:ext>
            </a:extLst>
          </p:cNvPr>
          <p:cNvSpPr txBox="1">
            <a:spLocks/>
          </p:cNvSpPr>
          <p:nvPr/>
        </p:nvSpPr>
        <p:spPr>
          <a:xfrm>
            <a:off x="634756" y="1304832"/>
            <a:ext cx="2735858" cy="68665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800" dirty="0"/>
              <a:t>Plesiosaur</a:t>
            </a:r>
            <a:endParaRPr lang="en-US" altLang="en-US" sz="1400" dirty="0"/>
          </a:p>
        </p:txBody>
      </p:sp>
      <p:pic>
        <p:nvPicPr>
          <p:cNvPr id="27" name="Picture 26">
            <a:extLst>
              <a:ext uri="{FF2B5EF4-FFF2-40B4-BE49-F238E27FC236}">
                <a16:creationId xmlns:a16="http://schemas.microsoft.com/office/drawing/2014/main" id="{584875C0-225A-47CC-A56B-A379C1A6BB9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19060" y="906830"/>
            <a:ext cx="2657476" cy="1482662"/>
          </a:xfrm>
          <a:prstGeom prst="rect">
            <a:avLst/>
          </a:prstGeom>
        </p:spPr>
      </p:pic>
    </p:spTree>
    <p:extLst>
      <p:ext uri="{BB962C8B-B14F-4D97-AF65-F5344CB8AC3E}">
        <p14:creationId xmlns:p14="http://schemas.microsoft.com/office/powerpoint/2010/main" val="3334068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35"/>
                    </p:tgtEl>
                  </p:cond>
                </p:stCondLst>
                <p:endSync evt="end" delay="0">
                  <p:rtn val="all"/>
                </p:endSync>
                <p:childTnLst>
                  <p:par>
                    <p:cTn id="17" fill="hold">
                      <p:stCondLst>
                        <p:cond delay="0"/>
                      </p:stCondLst>
                      <p:childTnLst>
                        <p:par>
                          <p:cTn id="18" fill="hold">
                            <p:stCondLst>
                              <p:cond delay="0"/>
                            </p:stCondLst>
                            <p:childTnLst>
                              <p:par>
                                <p:cTn id="19" presetID="42" presetClass="path" presetSubtype="0" accel="50000" decel="50000" fill="hold" nodeType="clickEffect">
                                  <p:stCondLst>
                                    <p:cond delay="0"/>
                                  </p:stCondLst>
                                  <p:childTnLst>
                                    <p:animMotion origin="layout" path="M 4.16667E-6 2.22222E-6 L 0.22135 0.40972 " pathEditMode="relative" rAng="0" ptsTypes="AA">
                                      <p:cBhvr>
                                        <p:cTn id="20" dur="2000" fill="hold"/>
                                        <p:tgtEl>
                                          <p:spTgt spid="27"/>
                                        </p:tgtEl>
                                        <p:attrNameLst>
                                          <p:attrName>ppt_x</p:attrName>
                                          <p:attrName>ppt_y</p:attrName>
                                        </p:attrNameLst>
                                      </p:cBhvr>
                                      <p:rCtr x="11059" y="20486"/>
                                    </p:animMotion>
                                  </p:childTnLst>
                                </p:cTn>
                              </p:par>
                              <p:par>
                                <p:cTn id="21" presetID="10" presetClass="exit" presetSubtype="0" fill="hold" grpId="0" nodeType="withEffect">
                                  <p:stCondLst>
                                    <p:cond delay="0"/>
                                  </p:stCondLst>
                                  <p:childTnLst>
                                    <p:animEffect transition="out" filter="fade">
                                      <p:cBhvr>
                                        <p:cTn id="22" dur="1000"/>
                                        <p:tgtEl>
                                          <p:spTgt spid="35"/>
                                        </p:tgtEl>
                                      </p:cBhvr>
                                    </p:animEffect>
                                    <p:set>
                                      <p:cBhvr>
                                        <p:cTn id="23" dur="1" fill="hold">
                                          <p:stCondLst>
                                            <p:cond delay="999"/>
                                          </p:stCondLst>
                                        </p:cTn>
                                        <p:tgtEl>
                                          <p:spTgt spid="35"/>
                                        </p:tgtEl>
                                        <p:attrNameLst>
                                          <p:attrName>style.visibility</p:attrName>
                                        </p:attrNameLst>
                                      </p:cBhvr>
                                      <p:to>
                                        <p:strVal val="hidden"/>
                                      </p:to>
                                    </p:set>
                                  </p:childTnLst>
                                </p:cTn>
                              </p:par>
                              <p:par>
                                <p:cTn id="24" presetID="10" presetClass="entr" presetSubtype="0"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1000"/>
                                        <p:tgtEl>
                                          <p:spTgt spid="37"/>
                                        </p:tgtEl>
                                      </p:cBhvr>
                                    </p:animEffect>
                                  </p:childTnLst>
                                </p:cTn>
                              </p:par>
                            </p:childTnLst>
                          </p:cTn>
                        </p:par>
                      </p:childTnLst>
                    </p:cTn>
                  </p:par>
                </p:childTnLst>
              </p:cTn>
              <p:nextCondLst>
                <p:cond evt="onClick" delay="0">
                  <p:tgtEl>
                    <p:spTgt spid="35"/>
                  </p:tgtEl>
                </p:cond>
              </p:nextCondLst>
            </p:seq>
          </p:childTnLst>
        </p:cTn>
      </p:par>
    </p:tnLst>
    <p:bldLst>
      <p:bldP spid="37" grpId="0" animBg="1"/>
      <p:bldP spid="35" grpId="0" animBg="1"/>
      <p:bldP spid="35" grpId="1" animBg="1"/>
      <p:bldP spid="3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pic>
        <p:nvPicPr>
          <p:cNvPr id="15" name="Picture 14">
            <a:extLst>
              <a:ext uri="{FF2B5EF4-FFF2-40B4-BE49-F238E27FC236}">
                <a16:creationId xmlns:a16="http://schemas.microsoft.com/office/drawing/2014/main" id="{405065E7-04FE-4924-BBE3-DD3551C94D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99922" y="583721"/>
            <a:ext cx="1944156" cy="2269146"/>
          </a:xfrm>
          <a:prstGeom prst="rect">
            <a:avLst/>
          </a:prstGeom>
        </p:spPr>
      </p:pic>
      <p:sp>
        <p:nvSpPr>
          <p:cNvPr id="24" name="Title 20">
            <a:extLst>
              <a:ext uri="{FF2B5EF4-FFF2-40B4-BE49-F238E27FC236}">
                <a16:creationId xmlns:a16="http://schemas.microsoft.com/office/drawing/2014/main" id="{7AE0222F-DEAE-44F8-86BB-2F21602BE080}"/>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sp>
        <p:nvSpPr>
          <p:cNvPr id="34" name="Title 20">
            <a:extLst>
              <a:ext uri="{FF2B5EF4-FFF2-40B4-BE49-F238E27FC236}">
                <a16:creationId xmlns:a16="http://schemas.microsoft.com/office/drawing/2014/main" id="{98EBF2F3-EE2A-4D94-8AE1-77CCA86B07BA}"/>
              </a:ext>
            </a:extLst>
          </p:cNvPr>
          <p:cNvSpPr txBox="1">
            <a:spLocks/>
          </p:cNvSpPr>
          <p:nvPr/>
        </p:nvSpPr>
        <p:spPr>
          <a:xfrm>
            <a:off x="594301" y="1304832"/>
            <a:ext cx="3346694" cy="68665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800" dirty="0"/>
              <a:t>Brachiosaurus</a:t>
            </a:r>
            <a:endParaRPr lang="en-US" altLang="en-US" sz="1400" dirty="0"/>
          </a:p>
        </p:txBody>
      </p:sp>
      <p:sp>
        <p:nvSpPr>
          <p:cNvPr id="22" name="Title 20">
            <a:hlinkClick r:id="rId4" action="ppaction://hlinksldjump"/>
            <a:extLst>
              <a:ext uri="{FF2B5EF4-FFF2-40B4-BE49-F238E27FC236}">
                <a16:creationId xmlns:a16="http://schemas.microsoft.com/office/drawing/2014/main" id="{D6FE65BE-53D3-4248-A2AA-BBB69C142765}"/>
              </a:ext>
            </a:extLst>
          </p:cNvPr>
          <p:cNvSpPr txBox="1">
            <a:spLocks/>
          </p:cNvSpPr>
          <p:nvPr/>
        </p:nvSpPr>
        <p:spPr>
          <a:xfrm>
            <a:off x="6418518" y="843705"/>
            <a:ext cx="1620582" cy="1597797"/>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Next Question</a:t>
            </a:r>
            <a:endParaRPr lang="en-US" altLang="en-US" sz="1800" b="0" dirty="0"/>
          </a:p>
        </p:txBody>
      </p:sp>
    </p:spTree>
    <p:extLst>
      <p:ext uri="{BB962C8B-B14F-4D97-AF65-F5344CB8AC3E}">
        <p14:creationId xmlns:p14="http://schemas.microsoft.com/office/powerpoint/2010/main" val="3078100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p:stCondLst>
                        <p:cond delay="0"/>
                      </p:stCondLst>
                      <p:childTnLst>
                        <p:par>
                          <p:cTn id="18" fill="hold">
                            <p:stCondLst>
                              <p:cond delay="0"/>
                            </p:stCondLst>
                            <p:childTnLst>
                              <p:par>
                                <p:cTn id="19" presetID="42" presetClass="path" presetSubtype="0" accel="50000" decel="50000" fill="hold" nodeType="withEffect">
                                  <p:stCondLst>
                                    <p:cond delay="0"/>
                                  </p:stCondLst>
                                  <p:childTnLst>
                                    <p:animMotion origin="layout" path="M 0 -2.96296E-6 L -0.19983 0.33079 " pathEditMode="relative" rAng="0" ptsTypes="AA">
                                      <p:cBhvr>
                                        <p:cTn id="20" dur="2000" fill="hold"/>
                                        <p:tgtEl>
                                          <p:spTgt spid="15"/>
                                        </p:tgtEl>
                                        <p:attrNameLst>
                                          <p:attrName>ppt_x</p:attrName>
                                          <p:attrName>ppt_y</p:attrName>
                                        </p:attrNameLst>
                                      </p:cBhvr>
                                      <p:rCtr x="-10000" y="16528"/>
                                    </p:animMotion>
                                  </p:childTnLst>
                                </p:cTn>
                              </p:par>
                              <p:par>
                                <p:cTn id="21" presetID="10" presetClass="exit" presetSubtype="0" fill="hold" grpId="0" nodeType="withEffect">
                                  <p:stCondLst>
                                    <p:cond delay="0"/>
                                  </p:stCondLst>
                                  <p:childTnLst>
                                    <p:animEffect transition="out" filter="fade">
                                      <p:cBhvr>
                                        <p:cTn id="22" dur="1000"/>
                                        <p:tgtEl>
                                          <p:spTgt spid="24"/>
                                        </p:tgtEl>
                                      </p:cBhvr>
                                    </p:animEffect>
                                    <p:set>
                                      <p:cBhvr>
                                        <p:cTn id="23" dur="1" fill="hold">
                                          <p:stCondLst>
                                            <p:cond delay="999"/>
                                          </p:stCondLst>
                                        </p:cTn>
                                        <p:tgtEl>
                                          <p:spTgt spid="24"/>
                                        </p:tgtEl>
                                        <p:attrNameLst>
                                          <p:attrName>style.visibility</p:attrName>
                                        </p:attrNameLst>
                                      </p:cBhvr>
                                      <p:to>
                                        <p:strVal val="hidden"/>
                                      </p:to>
                                    </p:se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childTnLst>
                                </p:cTn>
                              </p:par>
                            </p:childTnLst>
                          </p:cTn>
                        </p:par>
                      </p:childTnLst>
                    </p:cTn>
                  </p:par>
                </p:childTnLst>
              </p:cTn>
              <p:nextCondLst>
                <p:cond evt="onClick" delay="0">
                  <p:tgtEl>
                    <p:spTgt spid="24"/>
                  </p:tgtEl>
                </p:cond>
              </p:nextCondLst>
            </p:seq>
          </p:childTnLst>
        </p:cTn>
      </p:par>
    </p:tnLst>
    <p:bldLst>
      <p:bldP spid="24" grpId="0" animBg="1"/>
      <p:bldP spid="24" grpId="1" animBg="1"/>
      <p:bldP spid="34" grpId="1"/>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sp>
        <p:nvSpPr>
          <p:cNvPr id="24" name="Title 20">
            <a:extLst>
              <a:ext uri="{FF2B5EF4-FFF2-40B4-BE49-F238E27FC236}">
                <a16:creationId xmlns:a16="http://schemas.microsoft.com/office/drawing/2014/main" id="{7AE0222F-DEAE-44F8-86BB-2F21602BE080}"/>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sp>
        <p:nvSpPr>
          <p:cNvPr id="34" name="Title 20">
            <a:extLst>
              <a:ext uri="{FF2B5EF4-FFF2-40B4-BE49-F238E27FC236}">
                <a16:creationId xmlns:a16="http://schemas.microsoft.com/office/drawing/2014/main" id="{98EBF2F3-EE2A-4D94-8AE1-77CCA86B07BA}"/>
              </a:ext>
            </a:extLst>
          </p:cNvPr>
          <p:cNvSpPr txBox="1">
            <a:spLocks/>
          </p:cNvSpPr>
          <p:nvPr/>
        </p:nvSpPr>
        <p:spPr>
          <a:xfrm>
            <a:off x="625967" y="1053070"/>
            <a:ext cx="2832345" cy="114254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2800" dirty="0"/>
              <a:t>Tyrannosaurus Rex</a:t>
            </a:r>
            <a:endParaRPr lang="en-US" altLang="en-US" sz="1400" dirty="0"/>
          </a:p>
        </p:txBody>
      </p:sp>
      <p:sp>
        <p:nvSpPr>
          <p:cNvPr id="22" name="Title 20">
            <a:hlinkClick r:id="rId3" action="ppaction://hlinksldjump"/>
            <a:extLst>
              <a:ext uri="{FF2B5EF4-FFF2-40B4-BE49-F238E27FC236}">
                <a16:creationId xmlns:a16="http://schemas.microsoft.com/office/drawing/2014/main" id="{D6FE65BE-53D3-4248-A2AA-BBB69C142765}"/>
              </a:ext>
            </a:extLst>
          </p:cNvPr>
          <p:cNvSpPr txBox="1">
            <a:spLocks/>
          </p:cNvSpPr>
          <p:nvPr/>
        </p:nvSpPr>
        <p:spPr>
          <a:xfrm>
            <a:off x="6418518" y="843705"/>
            <a:ext cx="1620582" cy="1597797"/>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Next Question</a:t>
            </a:r>
            <a:endParaRPr lang="en-US" altLang="en-US" sz="1800" b="0" dirty="0"/>
          </a:p>
        </p:txBody>
      </p:sp>
      <p:pic>
        <p:nvPicPr>
          <p:cNvPr id="12" name="Picture 11">
            <a:extLst>
              <a:ext uri="{FF2B5EF4-FFF2-40B4-BE49-F238E27FC236}">
                <a16:creationId xmlns:a16="http://schemas.microsoft.com/office/drawing/2014/main" id="{A711F1FD-7568-41B4-844B-274FC55F8C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63352" y="747371"/>
            <a:ext cx="2532553" cy="2128161"/>
          </a:xfrm>
          <a:prstGeom prst="rect">
            <a:avLst/>
          </a:prstGeom>
        </p:spPr>
      </p:pic>
    </p:spTree>
    <p:extLst>
      <p:ext uri="{BB962C8B-B14F-4D97-AF65-F5344CB8AC3E}">
        <p14:creationId xmlns:p14="http://schemas.microsoft.com/office/powerpoint/2010/main" val="1774771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p:stCondLst>
                        <p:cond delay="0"/>
                      </p:stCondLst>
                      <p:childTnLst>
                        <p:par>
                          <p:cTn id="18" fill="hold">
                            <p:stCondLst>
                              <p:cond delay="0"/>
                            </p:stCondLst>
                            <p:childTnLst>
                              <p:par>
                                <p:cTn id="19" presetID="42" presetClass="path" presetSubtype="0" accel="50000" decel="50000" fill="hold" nodeType="clickEffect">
                                  <p:stCondLst>
                                    <p:cond delay="0"/>
                                  </p:stCondLst>
                                  <p:childTnLst>
                                    <p:animMotion origin="layout" path="M 0 -3.7037E-7 L 0.225 0.45833 " pathEditMode="relative" rAng="0" ptsTypes="AA">
                                      <p:cBhvr>
                                        <p:cTn id="20" dur="2000" fill="hold"/>
                                        <p:tgtEl>
                                          <p:spTgt spid="12"/>
                                        </p:tgtEl>
                                        <p:attrNameLst>
                                          <p:attrName>ppt_x</p:attrName>
                                          <p:attrName>ppt_y</p:attrName>
                                        </p:attrNameLst>
                                      </p:cBhvr>
                                      <p:rCtr x="11250" y="22917"/>
                                    </p:animMotion>
                                  </p:childTnLst>
                                </p:cTn>
                              </p:par>
                              <p:par>
                                <p:cTn id="21" presetID="10" presetClass="exit" presetSubtype="0" fill="hold" grpId="0" nodeType="withEffect">
                                  <p:stCondLst>
                                    <p:cond delay="0"/>
                                  </p:stCondLst>
                                  <p:childTnLst>
                                    <p:animEffect transition="out" filter="fade">
                                      <p:cBhvr>
                                        <p:cTn id="22" dur="1000"/>
                                        <p:tgtEl>
                                          <p:spTgt spid="24"/>
                                        </p:tgtEl>
                                      </p:cBhvr>
                                    </p:animEffect>
                                    <p:set>
                                      <p:cBhvr>
                                        <p:cTn id="23" dur="1" fill="hold">
                                          <p:stCondLst>
                                            <p:cond delay="999"/>
                                          </p:stCondLst>
                                        </p:cTn>
                                        <p:tgtEl>
                                          <p:spTgt spid="24"/>
                                        </p:tgtEl>
                                        <p:attrNameLst>
                                          <p:attrName>style.visibility</p:attrName>
                                        </p:attrNameLst>
                                      </p:cBhvr>
                                      <p:to>
                                        <p:strVal val="hidden"/>
                                      </p:to>
                                    </p:set>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childTnLst>
                                </p:cTn>
                              </p:par>
                            </p:childTnLst>
                          </p:cTn>
                        </p:par>
                      </p:childTnLst>
                    </p:cTn>
                  </p:par>
                </p:childTnLst>
              </p:cTn>
              <p:nextCondLst>
                <p:cond evt="onClick" delay="0">
                  <p:tgtEl>
                    <p:spTgt spid="24"/>
                  </p:tgtEl>
                </p:cond>
              </p:nextCondLst>
            </p:seq>
          </p:childTnLst>
        </p:cTn>
      </p:par>
    </p:tnLst>
    <p:bldLst>
      <p:bldP spid="24" grpId="0" animBg="1"/>
      <p:bldP spid="24" grpId="1" animBg="1"/>
      <p:bldP spid="34" grpId="0"/>
      <p:bldP spid="2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sp>
        <p:nvSpPr>
          <p:cNvPr id="24" name="Title 20">
            <a:extLst>
              <a:ext uri="{FF2B5EF4-FFF2-40B4-BE49-F238E27FC236}">
                <a16:creationId xmlns:a16="http://schemas.microsoft.com/office/drawing/2014/main" id="{7AE0222F-DEAE-44F8-86BB-2F21602BE080}"/>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sp>
        <p:nvSpPr>
          <p:cNvPr id="34" name="Title 20">
            <a:extLst>
              <a:ext uri="{FF2B5EF4-FFF2-40B4-BE49-F238E27FC236}">
                <a16:creationId xmlns:a16="http://schemas.microsoft.com/office/drawing/2014/main" id="{98EBF2F3-EE2A-4D94-8AE1-77CCA86B07BA}"/>
              </a:ext>
            </a:extLst>
          </p:cNvPr>
          <p:cNvSpPr txBox="1">
            <a:spLocks/>
          </p:cNvSpPr>
          <p:nvPr/>
        </p:nvSpPr>
        <p:spPr>
          <a:xfrm>
            <a:off x="594301" y="1304832"/>
            <a:ext cx="3346694" cy="68665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800" dirty="0"/>
              <a:t>Stegosaurus</a:t>
            </a:r>
            <a:endParaRPr lang="en-US" altLang="en-US" sz="1400" dirty="0"/>
          </a:p>
        </p:txBody>
      </p:sp>
      <p:sp>
        <p:nvSpPr>
          <p:cNvPr id="22" name="Title 20">
            <a:hlinkClick r:id="rId3" action="ppaction://hlinksldjump"/>
            <a:extLst>
              <a:ext uri="{FF2B5EF4-FFF2-40B4-BE49-F238E27FC236}">
                <a16:creationId xmlns:a16="http://schemas.microsoft.com/office/drawing/2014/main" id="{D6FE65BE-53D3-4248-A2AA-BBB69C142765}"/>
              </a:ext>
            </a:extLst>
          </p:cNvPr>
          <p:cNvSpPr txBox="1">
            <a:spLocks/>
          </p:cNvSpPr>
          <p:nvPr/>
        </p:nvSpPr>
        <p:spPr>
          <a:xfrm>
            <a:off x="6418518" y="843705"/>
            <a:ext cx="1620582" cy="1597797"/>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Next Question</a:t>
            </a:r>
            <a:endParaRPr lang="en-US" altLang="en-US" sz="1800" b="0" dirty="0"/>
          </a:p>
        </p:txBody>
      </p:sp>
      <p:pic>
        <p:nvPicPr>
          <p:cNvPr id="11" name="Picture 10">
            <a:extLst>
              <a:ext uri="{FF2B5EF4-FFF2-40B4-BE49-F238E27FC236}">
                <a16:creationId xmlns:a16="http://schemas.microsoft.com/office/drawing/2014/main" id="{C46CBA84-24D6-4792-837C-ACCFB8E74E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38384" y="956892"/>
            <a:ext cx="2357521" cy="1776063"/>
          </a:xfrm>
          <a:prstGeom prst="rect">
            <a:avLst/>
          </a:prstGeom>
        </p:spPr>
      </p:pic>
    </p:spTree>
    <p:extLst>
      <p:ext uri="{BB962C8B-B14F-4D97-AF65-F5344CB8AC3E}">
        <p14:creationId xmlns:p14="http://schemas.microsoft.com/office/powerpoint/2010/main" val="1709827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afterEffect">
                                  <p:stCondLst>
                                    <p:cond delay="0"/>
                                  </p:stCondLst>
                                  <p:childTnLst>
                                    <p:animEffect transition="out" filter="fade">
                                      <p:cBhvr>
                                        <p:cTn id="20" dur="1000"/>
                                        <p:tgtEl>
                                          <p:spTgt spid="24"/>
                                        </p:tgtEl>
                                      </p:cBhvr>
                                    </p:animEffect>
                                    <p:set>
                                      <p:cBhvr>
                                        <p:cTn id="21" dur="1" fill="hold">
                                          <p:stCondLst>
                                            <p:cond delay="999"/>
                                          </p:stCondLst>
                                        </p:cTn>
                                        <p:tgtEl>
                                          <p:spTgt spid="24"/>
                                        </p:tgtEl>
                                        <p:attrNameLst>
                                          <p:attrName>style.visibility</p:attrName>
                                        </p:attrNameLst>
                                      </p:cBhvr>
                                      <p:to>
                                        <p:strVal val="hidden"/>
                                      </p:to>
                                    </p:se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1000"/>
                                        <p:tgtEl>
                                          <p:spTgt spid="22"/>
                                        </p:tgtEl>
                                      </p:cBhvr>
                                    </p:animEffect>
                                  </p:childTnLst>
                                </p:cTn>
                              </p:par>
                              <p:par>
                                <p:cTn id="25" presetID="42" presetClass="path" presetSubtype="0" accel="50000" decel="50000" fill="hold" nodeType="withEffect">
                                  <p:stCondLst>
                                    <p:cond delay="0"/>
                                  </p:stCondLst>
                                  <p:childTnLst>
                                    <p:animMotion origin="layout" path="M 1.38889E-6 -1.48148E-6 L -0.23455 0.42685 " pathEditMode="relative" rAng="0" ptsTypes="AA">
                                      <p:cBhvr>
                                        <p:cTn id="26" dur="2000" fill="hold"/>
                                        <p:tgtEl>
                                          <p:spTgt spid="11"/>
                                        </p:tgtEl>
                                        <p:attrNameLst>
                                          <p:attrName>ppt_x</p:attrName>
                                          <p:attrName>ppt_y</p:attrName>
                                        </p:attrNameLst>
                                      </p:cBhvr>
                                      <p:rCtr x="-11736" y="21343"/>
                                    </p:animMotion>
                                  </p:childTnLst>
                                </p:cTn>
                              </p:par>
                            </p:childTnLst>
                          </p:cTn>
                        </p:par>
                      </p:childTnLst>
                    </p:cTn>
                  </p:par>
                </p:childTnLst>
              </p:cTn>
              <p:nextCondLst>
                <p:cond evt="onClick" delay="0">
                  <p:tgtEl>
                    <p:spTgt spid="24"/>
                  </p:tgtEl>
                </p:cond>
              </p:nextCondLst>
            </p:seq>
          </p:childTnLst>
        </p:cTn>
      </p:par>
    </p:tnLst>
    <p:bldLst>
      <p:bldP spid="24" grpId="0" animBg="1"/>
      <p:bldP spid="24" grpId="1" animBg="1"/>
      <p:bldP spid="34" grpId="0"/>
      <p:bldP spid="2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sp>
        <p:nvSpPr>
          <p:cNvPr id="24" name="Title 20">
            <a:extLst>
              <a:ext uri="{FF2B5EF4-FFF2-40B4-BE49-F238E27FC236}">
                <a16:creationId xmlns:a16="http://schemas.microsoft.com/office/drawing/2014/main" id="{7AE0222F-DEAE-44F8-86BB-2F21602BE080}"/>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sp>
        <p:nvSpPr>
          <p:cNvPr id="34" name="Title 20">
            <a:extLst>
              <a:ext uri="{FF2B5EF4-FFF2-40B4-BE49-F238E27FC236}">
                <a16:creationId xmlns:a16="http://schemas.microsoft.com/office/drawing/2014/main" id="{98EBF2F3-EE2A-4D94-8AE1-77CCA86B07BA}"/>
              </a:ext>
            </a:extLst>
          </p:cNvPr>
          <p:cNvSpPr txBox="1">
            <a:spLocks/>
          </p:cNvSpPr>
          <p:nvPr/>
        </p:nvSpPr>
        <p:spPr>
          <a:xfrm>
            <a:off x="594301" y="1304832"/>
            <a:ext cx="3346694" cy="68665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800" dirty="0"/>
              <a:t>Oviraptor</a:t>
            </a:r>
            <a:endParaRPr lang="en-US" altLang="en-US" sz="1400" dirty="0"/>
          </a:p>
        </p:txBody>
      </p:sp>
      <p:sp>
        <p:nvSpPr>
          <p:cNvPr id="22" name="Title 20">
            <a:hlinkClick r:id="rId3" action="ppaction://hlinksldjump"/>
            <a:extLst>
              <a:ext uri="{FF2B5EF4-FFF2-40B4-BE49-F238E27FC236}">
                <a16:creationId xmlns:a16="http://schemas.microsoft.com/office/drawing/2014/main" id="{D6FE65BE-53D3-4248-A2AA-BBB69C142765}"/>
              </a:ext>
            </a:extLst>
          </p:cNvPr>
          <p:cNvSpPr txBox="1">
            <a:spLocks/>
          </p:cNvSpPr>
          <p:nvPr/>
        </p:nvSpPr>
        <p:spPr>
          <a:xfrm>
            <a:off x="6418518" y="843705"/>
            <a:ext cx="1620582" cy="1597797"/>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Next Question</a:t>
            </a:r>
            <a:endParaRPr lang="en-US" altLang="en-US" sz="1800" b="0" dirty="0"/>
          </a:p>
        </p:txBody>
      </p:sp>
      <p:pic>
        <p:nvPicPr>
          <p:cNvPr id="12" name="Picture 11">
            <a:extLst>
              <a:ext uri="{FF2B5EF4-FFF2-40B4-BE49-F238E27FC236}">
                <a16:creationId xmlns:a16="http://schemas.microsoft.com/office/drawing/2014/main" id="{61CE9EB7-A7A2-4097-95A7-B2ACE8402D7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90624" y="1114699"/>
            <a:ext cx="2305281" cy="1652189"/>
          </a:xfrm>
          <a:prstGeom prst="rect">
            <a:avLst/>
          </a:prstGeom>
        </p:spPr>
      </p:pic>
    </p:spTree>
    <p:extLst>
      <p:ext uri="{BB962C8B-B14F-4D97-AF65-F5344CB8AC3E}">
        <p14:creationId xmlns:p14="http://schemas.microsoft.com/office/powerpoint/2010/main" val="2643511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afterEffect">
                                  <p:stCondLst>
                                    <p:cond delay="0"/>
                                  </p:stCondLst>
                                  <p:childTnLst>
                                    <p:animEffect transition="out" filter="fade">
                                      <p:cBhvr>
                                        <p:cTn id="20" dur="1000"/>
                                        <p:tgtEl>
                                          <p:spTgt spid="24"/>
                                        </p:tgtEl>
                                      </p:cBhvr>
                                    </p:animEffect>
                                    <p:set>
                                      <p:cBhvr>
                                        <p:cTn id="21" dur="1" fill="hold">
                                          <p:stCondLst>
                                            <p:cond delay="999"/>
                                          </p:stCondLst>
                                        </p:cTn>
                                        <p:tgtEl>
                                          <p:spTgt spid="24"/>
                                        </p:tgtEl>
                                        <p:attrNameLst>
                                          <p:attrName>style.visibility</p:attrName>
                                        </p:attrNameLst>
                                      </p:cBhvr>
                                      <p:to>
                                        <p:strVal val="hidden"/>
                                      </p:to>
                                    </p:set>
                                  </p:childTnLst>
                                </p:cTn>
                              </p:par>
                              <p:par>
                                <p:cTn id="22" presetID="42" presetClass="path" presetSubtype="0" accel="50000" decel="50000" fill="hold" nodeType="withEffect">
                                  <p:stCondLst>
                                    <p:cond delay="0"/>
                                  </p:stCondLst>
                                  <p:childTnLst>
                                    <p:animMotion origin="layout" path="M 0 -3.7037E-7 L -0.01128 0.42824 " pathEditMode="relative" rAng="0" ptsTypes="AA">
                                      <p:cBhvr>
                                        <p:cTn id="23" dur="2000" fill="hold"/>
                                        <p:tgtEl>
                                          <p:spTgt spid="12"/>
                                        </p:tgtEl>
                                        <p:attrNameLst>
                                          <p:attrName>ppt_x</p:attrName>
                                          <p:attrName>ppt_y</p:attrName>
                                        </p:attrNameLst>
                                      </p:cBhvr>
                                      <p:rCtr x="-573" y="21412"/>
                                    </p:animMotion>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childTnLst>
                                </p:cTn>
                              </p:par>
                            </p:childTnLst>
                          </p:cTn>
                        </p:par>
                      </p:childTnLst>
                    </p:cTn>
                  </p:par>
                </p:childTnLst>
              </p:cTn>
              <p:nextCondLst>
                <p:cond evt="onClick" delay="0">
                  <p:tgtEl>
                    <p:spTgt spid="24"/>
                  </p:tgtEl>
                </p:cond>
              </p:nextCondLst>
            </p:seq>
          </p:childTnLst>
        </p:cTn>
      </p:par>
    </p:tnLst>
    <p:bldLst>
      <p:bldP spid="24" grpId="0" animBg="1"/>
      <p:bldP spid="24" grpId="1" animBg="1"/>
      <p:bldP spid="34" grpId="0"/>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sp>
        <p:nvSpPr>
          <p:cNvPr id="24" name="Title 20">
            <a:extLst>
              <a:ext uri="{FF2B5EF4-FFF2-40B4-BE49-F238E27FC236}">
                <a16:creationId xmlns:a16="http://schemas.microsoft.com/office/drawing/2014/main" id="{7AE0222F-DEAE-44F8-86BB-2F21602BE080}"/>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sp>
        <p:nvSpPr>
          <p:cNvPr id="34" name="Title 20">
            <a:extLst>
              <a:ext uri="{FF2B5EF4-FFF2-40B4-BE49-F238E27FC236}">
                <a16:creationId xmlns:a16="http://schemas.microsoft.com/office/drawing/2014/main" id="{98EBF2F3-EE2A-4D94-8AE1-77CCA86B07BA}"/>
              </a:ext>
            </a:extLst>
          </p:cNvPr>
          <p:cNvSpPr txBox="1">
            <a:spLocks/>
          </p:cNvSpPr>
          <p:nvPr/>
        </p:nvSpPr>
        <p:spPr>
          <a:xfrm>
            <a:off x="489526" y="1304832"/>
            <a:ext cx="3346694" cy="68665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800" dirty="0"/>
              <a:t>Triceratops</a:t>
            </a:r>
            <a:endParaRPr lang="en-US" altLang="en-US" sz="1400" dirty="0"/>
          </a:p>
        </p:txBody>
      </p:sp>
      <p:sp>
        <p:nvSpPr>
          <p:cNvPr id="22" name="Title 20">
            <a:hlinkClick r:id="rId3" action="ppaction://hlinksldjump"/>
            <a:extLst>
              <a:ext uri="{FF2B5EF4-FFF2-40B4-BE49-F238E27FC236}">
                <a16:creationId xmlns:a16="http://schemas.microsoft.com/office/drawing/2014/main" id="{D6FE65BE-53D3-4248-A2AA-BBB69C142765}"/>
              </a:ext>
            </a:extLst>
          </p:cNvPr>
          <p:cNvSpPr txBox="1">
            <a:spLocks/>
          </p:cNvSpPr>
          <p:nvPr/>
        </p:nvSpPr>
        <p:spPr>
          <a:xfrm>
            <a:off x="6418518" y="843705"/>
            <a:ext cx="1620582" cy="1597797"/>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Next Question</a:t>
            </a:r>
            <a:endParaRPr lang="en-US" altLang="en-US" sz="1800" b="0" dirty="0"/>
          </a:p>
        </p:txBody>
      </p:sp>
      <p:pic>
        <p:nvPicPr>
          <p:cNvPr id="11" name="Picture 10">
            <a:extLst>
              <a:ext uri="{FF2B5EF4-FFF2-40B4-BE49-F238E27FC236}">
                <a16:creationId xmlns:a16="http://schemas.microsoft.com/office/drawing/2014/main" id="{9605105E-2FC4-40FE-9EE6-FB895EBE35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99690" y="1037102"/>
            <a:ext cx="2878534" cy="1597796"/>
          </a:xfrm>
          <a:prstGeom prst="rect">
            <a:avLst/>
          </a:prstGeom>
        </p:spPr>
      </p:pic>
    </p:spTree>
    <p:extLst>
      <p:ext uri="{BB962C8B-B14F-4D97-AF65-F5344CB8AC3E}">
        <p14:creationId xmlns:p14="http://schemas.microsoft.com/office/powerpoint/2010/main" val="399207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afterEffect">
                                  <p:stCondLst>
                                    <p:cond delay="0"/>
                                  </p:stCondLst>
                                  <p:childTnLst>
                                    <p:animEffect transition="out" filter="fade">
                                      <p:cBhvr>
                                        <p:cTn id="20" dur="1000"/>
                                        <p:tgtEl>
                                          <p:spTgt spid="24"/>
                                        </p:tgtEl>
                                      </p:cBhvr>
                                    </p:animEffect>
                                    <p:set>
                                      <p:cBhvr>
                                        <p:cTn id="21" dur="1" fill="hold">
                                          <p:stCondLst>
                                            <p:cond delay="999"/>
                                          </p:stCondLst>
                                        </p:cTn>
                                        <p:tgtEl>
                                          <p:spTgt spid="24"/>
                                        </p:tgtEl>
                                        <p:attrNameLst>
                                          <p:attrName>style.visibility</p:attrName>
                                        </p:attrNameLst>
                                      </p:cBhvr>
                                      <p:to>
                                        <p:strVal val="hidden"/>
                                      </p:to>
                                    </p:set>
                                  </p:childTnLst>
                                </p:cTn>
                              </p:par>
                              <p:par>
                                <p:cTn id="22" presetID="42" presetClass="path" presetSubtype="0" accel="50000" decel="50000" fill="hold" nodeType="withEffect">
                                  <p:stCondLst>
                                    <p:cond delay="0"/>
                                  </p:stCondLst>
                                  <p:childTnLst>
                                    <p:animMotion origin="layout" path="M -1.66667E-6 -2.59259E-6 L -0.22291 0.41852 " pathEditMode="relative" rAng="0" ptsTypes="AA">
                                      <p:cBhvr>
                                        <p:cTn id="23" dur="2000" fill="hold"/>
                                        <p:tgtEl>
                                          <p:spTgt spid="11"/>
                                        </p:tgtEl>
                                        <p:attrNameLst>
                                          <p:attrName>ppt_x</p:attrName>
                                          <p:attrName>ppt_y</p:attrName>
                                        </p:attrNameLst>
                                      </p:cBhvr>
                                      <p:rCtr x="-11146" y="20926"/>
                                    </p:animMotion>
                                  </p:childTnLst>
                                </p:cTn>
                              </p:par>
                              <p:par>
                                <p:cTn id="24" presetID="10" presetClass="entr" presetSubtype="0"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1000"/>
                                        <p:tgtEl>
                                          <p:spTgt spid="22"/>
                                        </p:tgtEl>
                                      </p:cBhvr>
                                    </p:animEffect>
                                  </p:childTnLst>
                                </p:cTn>
                              </p:par>
                            </p:childTnLst>
                          </p:cTn>
                        </p:par>
                      </p:childTnLst>
                    </p:cTn>
                  </p:par>
                </p:childTnLst>
              </p:cTn>
              <p:nextCondLst>
                <p:cond evt="onClick" delay="0">
                  <p:tgtEl>
                    <p:spTgt spid="24"/>
                  </p:tgtEl>
                </p:cond>
              </p:nextCondLst>
            </p:seq>
          </p:childTnLst>
        </p:cTn>
      </p:par>
    </p:tnLst>
    <p:bldLst>
      <p:bldP spid="24" grpId="0" animBg="1"/>
      <p:bldP spid="24" grpId="1" animBg="1"/>
      <p:bldP spid="34" grpId="0"/>
      <p:bldP spid="2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sp>
        <p:nvSpPr>
          <p:cNvPr id="24" name="Title 20">
            <a:extLst>
              <a:ext uri="{FF2B5EF4-FFF2-40B4-BE49-F238E27FC236}">
                <a16:creationId xmlns:a16="http://schemas.microsoft.com/office/drawing/2014/main" id="{7AE0222F-DEAE-44F8-86BB-2F21602BE080}"/>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sp>
        <p:nvSpPr>
          <p:cNvPr id="34" name="Title 20">
            <a:extLst>
              <a:ext uri="{FF2B5EF4-FFF2-40B4-BE49-F238E27FC236}">
                <a16:creationId xmlns:a16="http://schemas.microsoft.com/office/drawing/2014/main" id="{98EBF2F3-EE2A-4D94-8AE1-77CCA86B07BA}"/>
              </a:ext>
            </a:extLst>
          </p:cNvPr>
          <p:cNvSpPr txBox="1">
            <a:spLocks/>
          </p:cNvSpPr>
          <p:nvPr/>
        </p:nvSpPr>
        <p:spPr>
          <a:xfrm>
            <a:off x="489526" y="1304832"/>
            <a:ext cx="3346694" cy="68665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800" dirty="0"/>
              <a:t>Apatosaurus</a:t>
            </a:r>
            <a:endParaRPr lang="en-US" altLang="en-US" sz="1400" dirty="0"/>
          </a:p>
        </p:txBody>
      </p:sp>
      <p:sp>
        <p:nvSpPr>
          <p:cNvPr id="22" name="Title 20">
            <a:hlinkClick r:id="rId3" action="ppaction://hlinksldjump"/>
            <a:extLst>
              <a:ext uri="{FF2B5EF4-FFF2-40B4-BE49-F238E27FC236}">
                <a16:creationId xmlns:a16="http://schemas.microsoft.com/office/drawing/2014/main" id="{D6FE65BE-53D3-4248-A2AA-BBB69C142765}"/>
              </a:ext>
            </a:extLst>
          </p:cNvPr>
          <p:cNvSpPr txBox="1">
            <a:spLocks/>
          </p:cNvSpPr>
          <p:nvPr/>
        </p:nvSpPr>
        <p:spPr>
          <a:xfrm>
            <a:off x="6418518" y="843705"/>
            <a:ext cx="1620582" cy="1597797"/>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Next Question</a:t>
            </a:r>
            <a:endParaRPr lang="en-US" altLang="en-US" sz="1800" b="0" dirty="0"/>
          </a:p>
        </p:txBody>
      </p:sp>
      <p:pic>
        <p:nvPicPr>
          <p:cNvPr id="12" name="Picture 11">
            <a:extLst>
              <a:ext uri="{FF2B5EF4-FFF2-40B4-BE49-F238E27FC236}">
                <a16:creationId xmlns:a16="http://schemas.microsoft.com/office/drawing/2014/main" id="{C2ADB5DD-D74B-4641-A660-A52505187A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68448" y="1248368"/>
            <a:ext cx="2720010" cy="1525125"/>
          </a:xfrm>
          <a:prstGeom prst="rect">
            <a:avLst/>
          </a:prstGeom>
        </p:spPr>
      </p:pic>
    </p:spTree>
    <p:extLst>
      <p:ext uri="{BB962C8B-B14F-4D97-AF65-F5344CB8AC3E}">
        <p14:creationId xmlns:p14="http://schemas.microsoft.com/office/powerpoint/2010/main" val="497565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p:stCondLst>
                        <p:cond delay="0"/>
                      </p:stCondLst>
                      <p:childTnLst>
                        <p:par>
                          <p:cTn id="18" fill="hold">
                            <p:stCondLst>
                              <p:cond delay="0"/>
                            </p:stCondLst>
                            <p:childTnLst>
                              <p:par>
                                <p:cTn id="19" presetID="10"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1000"/>
                                        <p:tgtEl>
                                          <p:spTgt spid="22"/>
                                        </p:tgtEl>
                                      </p:cBhvr>
                                    </p:animEffect>
                                  </p:childTnLst>
                                </p:cTn>
                              </p:par>
                              <p:par>
                                <p:cTn id="22" presetID="10" presetClass="exit" presetSubtype="0" fill="hold" grpId="0" nodeType="withEffect">
                                  <p:stCondLst>
                                    <p:cond delay="0"/>
                                  </p:stCondLst>
                                  <p:childTnLst>
                                    <p:animEffect transition="out" filter="fade">
                                      <p:cBhvr>
                                        <p:cTn id="23" dur="1000"/>
                                        <p:tgtEl>
                                          <p:spTgt spid="24"/>
                                        </p:tgtEl>
                                      </p:cBhvr>
                                    </p:animEffect>
                                    <p:set>
                                      <p:cBhvr>
                                        <p:cTn id="24" dur="1" fill="hold">
                                          <p:stCondLst>
                                            <p:cond delay="999"/>
                                          </p:stCondLst>
                                        </p:cTn>
                                        <p:tgtEl>
                                          <p:spTgt spid="24"/>
                                        </p:tgtEl>
                                        <p:attrNameLst>
                                          <p:attrName>style.visibility</p:attrName>
                                        </p:attrNameLst>
                                      </p:cBhvr>
                                      <p:to>
                                        <p:strVal val="hidden"/>
                                      </p:to>
                                    </p:set>
                                  </p:childTnLst>
                                </p:cTn>
                              </p:par>
                              <p:par>
                                <p:cTn id="25" presetID="42" presetClass="path" presetSubtype="0" accel="50000" decel="50000" fill="hold" nodeType="withEffect">
                                  <p:stCondLst>
                                    <p:cond delay="0"/>
                                  </p:stCondLst>
                                  <p:childTnLst>
                                    <p:animMotion origin="layout" path="M -3.88889E-6 4.44444E-6 L -0.24201 0.36111 " pathEditMode="relative" rAng="0" ptsTypes="AA">
                                      <p:cBhvr>
                                        <p:cTn id="26" dur="2000" fill="hold"/>
                                        <p:tgtEl>
                                          <p:spTgt spid="12"/>
                                        </p:tgtEl>
                                        <p:attrNameLst>
                                          <p:attrName>ppt_x</p:attrName>
                                          <p:attrName>ppt_y</p:attrName>
                                        </p:attrNameLst>
                                      </p:cBhvr>
                                      <p:rCtr x="-12101" y="18056"/>
                                    </p:animMotion>
                                  </p:childTnLst>
                                </p:cTn>
                              </p:par>
                            </p:childTnLst>
                          </p:cTn>
                        </p:par>
                      </p:childTnLst>
                    </p:cTn>
                  </p:par>
                </p:childTnLst>
              </p:cTn>
              <p:nextCondLst>
                <p:cond evt="onClick" delay="0">
                  <p:tgtEl>
                    <p:spTgt spid="24"/>
                  </p:tgtEl>
                </p:cond>
              </p:nextCondLst>
            </p:seq>
          </p:childTnLst>
        </p:cTn>
      </p:par>
    </p:tnLst>
    <p:bldLst>
      <p:bldP spid="24" grpId="0" animBg="1"/>
      <p:bldP spid="24" grpId="1" animBg="1"/>
      <p:bldP spid="34" grpId="0"/>
      <p:bldP spid="2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sp>
        <p:nvSpPr>
          <p:cNvPr id="24" name="Title 20">
            <a:extLst>
              <a:ext uri="{FF2B5EF4-FFF2-40B4-BE49-F238E27FC236}">
                <a16:creationId xmlns:a16="http://schemas.microsoft.com/office/drawing/2014/main" id="{7AE0222F-DEAE-44F8-86BB-2F21602BE080}"/>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sp>
        <p:nvSpPr>
          <p:cNvPr id="34" name="Title 20">
            <a:extLst>
              <a:ext uri="{FF2B5EF4-FFF2-40B4-BE49-F238E27FC236}">
                <a16:creationId xmlns:a16="http://schemas.microsoft.com/office/drawing/2014/main" id="{98EBF2F3-EE2A-4D94-8AE1-77CCA86B07BA}"/>
              </a:ext>
            </a:extLst>
          </p:cNvPr>
          <p:cNvSpPr txBox="1">
            <a:spLocks/>
          </p:cNvSpPr>
          <p:nvPr/>
        </p:nvSpPr>
        <p:spPr>
          <a:xfrm>
            <a:off x="489526" y="1304832"/>
            <a:ext cx="3346694" cy="68665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800" dirty="0" err="1"/>
              <a:t>Ornithomimus</a:t>
            </a:r>
            <a:endParaRPr lang="en-US" altLang="en-US" sz="1400" dirty="0"/>
          </a:p>
        </p:txBody>
      </p:sp>
      <p:sp>
        <p:nvSpPr>
          <p:cNvPr id="22" name="Title 20">
            <a:hlinkClick r:id="rId3" action="ppaction://hlinksldjump"/>
            <a:extLst>
              <a:ext uri="{FF2B5EF4-FFF2-40B4-BE49-F238E27FC236}">
                <a16:creationId xmlns:a16="http://schemas.microsoft.com/office/drawing/2014/main" id="{D6FE65BE-53D3-4248-A2AA-BBB69C142765}"/>
              </a:ext>
            </a:extLst>
          </p:cNvPr>
          <p:cNvSpPr txBox="1">
            <a:spLocks/>
          </p:cNvSpPr>
          <p:nvPr/>
        </p:nvSpPr>
        <p:spPr>
          <a:xfrm>
            <a:off x="6418518" y="843705"/>
            <a:ext cx="1620582" cy="1597797"/>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Next Question</a:t>
            </a:r>
            <a:endParaRPr lang="en-US" altLang="en-US" sz="1800" b="0" dirty="0"/>
          </a:p>
        </p:txBody>
      </p:sp>
      <p:pic>
        <p:nvPicPr>
          <p:cNvPr id="11" name="Picture 10">
            <a:extLst>
              <a:ext uri="{FF2B5EF4-FFF2-40B4-BE49-F238E27FC236}">
                <a16:creationId xmlns:a16="http://schemas.microsoft.com/office/drawing/2014/main" id="{CF607AF7-D593-4441-B203-418F96AF43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81157" y="1002942"/>
            <a:ext cx="2466041" cy="1823446"/>
          </a:xfrm>
          <a:prstGeom prst="rect">
            <a:avLst/>
          </a:prstGeom>
        </p:spPr>
      </p:pic>
    </p:spTree>
    <p:extLst>
      <p:ext uri="{BB962C8B-B14F-4D97-AF65-F5344CB8AC3E}">
        <p14:creationId xmlns:p14="http://schemas.microsoft.com/office/powerpoint/2010/main" val="248448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afterEffect">
                                  <p:stCondLst>
                                    <p:cond delay="0"/>
                                  </p:stCondLst>
                                  <p:childTnLst>
                                    <p:animEffect transition="out" filter="fade">
                                      <p:cBhvr>
                                        <p:cTn id="20" dur="1000"/>
                                        <p:tgtEl>
                                          <p:spTgt spid="24"/>
                                        </p:tgtEl>
                                      </p:cBhvr>
                                    </p:animEffect>
                                    <p:set>
                                      <p:cBhvr>
                                        <p:cTn id="21" dur="1" fill="hold">
                                          <p:stCondLst>
                                            <p:cond delay="999"/>
                                          </p:stCondLst>
                                        </p:cTn>
                                        <p:tgtEl>
                                          <p:spTgt spid="24"/>
                                        </p:tgtEl>
                                        <p:attrNameLst>
                                          <p:attrName>style.visibility</p:attrName>
                                        </p:attrNameLst>
                                      </p:cBhvr>
                                      <p:to>
                                        <p:strVal val="hidden"/>
                                      </p:to>
                                    </p:se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1000"/>
                                        <p:tgtEl>
                                          <p:spTgt spid="22"/>
                                        </p:tgtEl>
                                      </p:cBhvr>
                                    </p:animEffect>
                                  </p:childTnLst>
                                </p:cTn>
                              </p:par>
                              <p:par>
                                <p:cTn id="25" presetID="42" presetClass="path" presetSubtype="0" accel="50000" decel="50000" fill="hold" nodeType="withEffect">
                                  <p:stCondLst>
                                    <p:cond delay="0"/>
                                  </p:stCondLst>
                                  <p:childTnLst>
                                    <p:animMotion origin="layout" path="M 1.11111E-6 3.33333E-6 L -0.01094 0.425 " pathEditMode="relative" rAng="0" ptsTypes="AA">
                                      <p:cBhvr>
                                        <p:cTn id="26" dur="2000" fill="hold"/>
                                        <p:tgtEl>
                                          <p:spTgt spid="11"/>
                                        </p:tgtEl>
                                        <p:attrNameLst>
                                          <p:attrName>ppt_x</p:attrName>
                                          <p:attrName>ppt_y</p:attrName>
                                        </p:attrNameLst>
                                      </p:cBhvr>
                                      <p:rCtr x="-556" y="21250"/>
                                    </p:animMotion>
                                  </p:childTnLst>
                                </p:cTn>
                              </p:par>
                            </p:childTnLst>
                          </p:cTn>
                        </p:par>
                      </p:childTnLst>
                    </p:cTn>
                  </p:par>
                </p:childTnLst>
              </p:cTn>
              <p:nextCondLst>
                <p:cond evt="onClick" delay="0">
                  <p:tgtEl>
                    <p:spTgt spid="24"/>
                  </p:tgtEl>
                </p:cond>
              </p:nextCondLst>
            </p:seq>
          </p:childTnLst>
        </p:cTn>
      </p:par>
    </p:tnLst>
    <p:bldLst>
      <p:bldP spid="24" grpId="0" animBg="1"/>
      <p:bldP spid="24" grpId="1" animBg="1"/>
      <p:bldP spid="34" grpId="0"/>
      <p:bldP spid="2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sp>
        <p:nvSpPr>
          <p:cNvPr id="24" name="Title 20">
            <a:extLst>
              <a:ext uri="{FF2B5EF4-FFF2-40B4-BE49-F238E27FC236}">
                <a16:creationId xmlns:a16="http://schemas.microsoft.com/office/drawing/2014/main" id="{7AE0222F-DEAE-44F8-86BB-2F21602BE080}"/>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sp>
        <p:nvSpPr>
          <p:cNvPr id="34" name="Title 20">
            <a:extLst>
              <a:ext uri="{FF2B5EF4-FFF2-40B4-BE49-F238E27FC236}">
                <a16:creationId xmlns:a16="http://schemas.microsoft.com/office/drawing/2014/main" id="{98EBF2F3-EE2A-4D94-8AE1-77CCA86B07BA}"/>
              </a:ext>
            </a:extLst>
          </p:cNvPr>
          <p:cNvSpPr txBox="1">
            <a:spLocks/>
          </p:cNvSpPr>
          <p:nvPr/>
        </p:nvSpPr>
        <p:spPr>
          <a:xfrm>
            <a:off x="489526" y="1304832"/>
            <a:ext cx="3346694" cy="68665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800" dirty="0"/>
              <a:t>Apatosaurus</a:t>
            </a:r>
            <a:endParaRPr lang="en-US" altLang="en-US" sz="1400" dirty="0"/>
          </a:p>
        </p:txBody>
      </p:sp>
      <p:sp>
        <p:nvSpPr>
          <p:cNvPr id="22" name="Title 20">
            <a:hlinkClick r:id="rId3" action="ppaction://hlinksldjump"/>
            <a:extLst>
              <a:ext uri="{FF2B5EF4-FFF2-40B4-BE49-F238E27FC236}">
                <a16:creationId xmlns:a16="http://schemas.microsoft.com/office/drawing/2014/main" id="{D6FE65BE-53D3-4248-A2AA-BBB69C142765}"/>
              </a:ext>
            </a:extLst>
          </p:cNvPr>
          <p:cNvSpPr txBox="1">
            <a:spLocks/>
          </p:cNvSpPr>
          <p:nvPr/>
        </p:nvSpPr>
        <p:spPr>
          <a:xfrm>
            <a:off x="6418518" y="843705"/>
            <a:ext cx="1620582" cy="1597797"/>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Next Question</a:t>
            </a:r>
            <a:endParaRPr lang="en-US" altLang="en-US" sz="1800" b="0" dirty="0"/>
          </a:p>
        </p:txBody>
      </p:sp>
      <p:pic>
        <p:nvPicPr>
          <p:cNvPr id="11" name="Picture 10">
            <a:extLst>
              <a:ext uri="{FF2B5EF4-FFF2-40B4-BE49-F238E27FC236}">
                <a16:creationId xmlns:a16="http://schemas.microsoft.com/office/drawing/2014/main" id="{ED81CB47-F720-4770-80E6-020021B5687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65944" y="942070"/>
            <a:ext cx="3404949" cy="1765319"/>
          </a:xfrm>
          <a:prstGeom prst="rect">
            <a:avLst/>
          </a:prstGeom>
        </p:spPr>
      </p:pic>
    </p:spTree>
    <p:extLst>
      <p:ext uri="{BB962C8B-B14F-4D97-AF65-F5344CB8AC3E}">
        <p14:creationId xmlns:p14="http://schemas.microsoft.com/office/powerpoint/2010/main" val="1705566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afterEffect">
                                  <p:stCondLst>
                                    <p:cond delay="0"/>
                                  </p:stCondLst>
                                  <p:childTnLst>
                                    <p:animEffect transition="out" filter="fade">
                                      <p:cBhvr>
                                        <p:cTn id="20" dur="1000"/>
                                        <p:tgtEl>
                                          <p:spTgt spid="24"/>
                                        </p:tgtEl>
                                      </p:cBhvr>
                                    </p:animEffect>
                                    <p:set>
                                      <p:cBhvr>
                                        <p:cTn id="21" dur="1" fill="hold">
                                          <p:stCondLst>
                                            <p:cond delay="999"/>
                                          </p:stCondLst>
                                        </p:cTn>
                                        <p:tgtEl>
                                          <p:spTgt spid="24"/>
                                        </p:tgtEl>
                                        <p:attrNameLst>
                                          <p:attrName>style.visibility</p:attrName>
                                        </p:attrNameLst>
                                      </p:cBhvr>
                                      <p:to>
                                        <p:strVal val="hidden"/>
                                      </p:to>
                                    </p:se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1000"/>
                                        <p:tgtEl>
                                          <p:spTgt spid="22"/>
                                        </p:tgtEl>
                                      </p:cBhvr>
                                    </p:animEffect>
                                  </p:childTnLst>
                                </p:cTn>
                              </p:par>
                              <p:par>
                                <p:cTn id="25" presetID="42" presetClass="path" presetSubtype="0" accel="50000" decel="50000" fill="hold" nodeType="withEffect">
                                  <p:stCondLst>
                                    <p:cond delay="0"/>
                                  </p:stCondLst>
                                  <p:childTnLst>
                                    <p:animMotion origin="layout" path="M 3.33333E-6 -2.22222E-6 L -0.20625 0.37431 " pathEditMode="relative" rAng="0" ptsTypes="AA">
                                      <p:cBhvr>
                                        <p:cTn id="26" dur="2000" fill="hold"/>
                                        <p:tgtEl>
                                          <p:spTgt spid="11"/>
                                        </p:tgtEl>
                                        <p:attrNameLst>
                                          <p:attrName>ppt_x</p:attrName>
                                          <p:attrName>ppt_y</p:attrName>
                                        </p:attrNameLst>
                                      </p:cBhvr>
                                      <p:rCtr x="-10312" y="18704"/>
                                    </p:animMotion>
                                  </p:childTnLst>
                                </p:cTn>
                              </p:par>
                            </p:childTnLst>
                          </p:cTn>
                        </p:par>
                      </p:childTnLst>
                    </p:cTn>
                  </p:par>
                </p:childTnLst>
              </p:cTn>
              <p:nextCondLst>
                <p:cond evt="onClick" delay="0">
                  <p:tgtEl>
                    <p:spTgt spid="24"/>
                  </p:tgtEl>
                </p:cond>
              </p:nextCondLst>
            </p:seq>
          </p:childTnLst>
        </p:cTn>
      </p:par>
    </p:tnLst>
    <p:bldLst>
      <p:bldP spid="24" grpId="0" animBg="1"/>
      <p:bldP spid="24" grpId="1" animBg="1"/>
      <p:bldP spid="34" grpId="0"/>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sp>
        <p:nvSpPr>
          <p:cNvPr id="24" name="Title 20">
            <a:extLst>
              <a:ext uri="{FF2B5EF4-FFF2-40B4-BE49-F238E27FC236}">
                <a16:creationId xmlns:a16="http://schemas.microsoft.com/office/drawing/2014/main" id="{7AE0222F-DEAE-44F8-86BB-2F21602BE080}"/>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sp>
        <p:nvSpPr>
          <p:cNvPr id="34" name="Title 20">
            <a:extLst>
              <a:ext uri="{FF2B5EF4-FFF2-40B4-BE49-F238E27FC236}">
                <a16:creationId xmlns:a16="http://schemas.microsoft.com/office/drawing/2014/main" id="{98EBF2F3-EE2A-4D94-8AE1-77CCA86B07BA}"/>
              </a:ext>
            </a:extLst>
          </p:cNvPr>
          <p:cNvSpPr txBox="1">
            <a:spLocks/>
          </p:cNvSpPr>
          <p:nvPr/>
        </p:nvSpPr>
        <p:spPr>
          <a:xfrm>
            <a:off x="489526" y="1304832"/>
            <a:ext cx="3346694" cy="68665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800" dirty="0"/>
              <a:t>Velociraptor</a:t>
            </a:r>
            <a:endParaRPr lang="en-US" altLang="en-US" sz="1400" dirty="0"/>
          </a:p>
        </p:txBody>
      </p:sp>
      <p:sp>
        <p:nvSpPr>
          <p:cNvPr id="22" name="Title 20">
            <a:hlinkClick r:id="rId3" action="ppaction://hlinksldjump"/>
            <a:extLst>
              <a:ext uri="{FF2B5EF4-FFF2-40B4-BE49-F238E27FC236}">
                <a16:creationId xmlns:a16="http://schemas.microsoft.com/office/drawing/2014/main" id="{D6FE65BE-53D3-4248-A2AA-BBB69C142765}"/>
              </a:ext>
            </a:extLst>
          </p:cNvPr>
          <p:cNvSpPr txBox="1">
            <a:spLocks/>
          </p:cNvSpPr>
          <p:nvPr/>
        </p:nvSpPr>
        <p:spPr>
          <a:xfrm>
            <a:off x="6418518" y="843705"/>
            <a:ext cx="1620582" cy="1597797"/>
          </a:xfrm>
          <a:prstGeom prst="ellipse">
            <a:avLst/>
          </a:prstGeom>
          <a:solidFill>
            <a:srgbClr val="F9B000"/>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Next Question</a:t>
            </a:r>
            <a:endParaRPr lang="en-US" altLang="en-US" sz="1800" b="0" dirty="0"/>
          </a:p>
        </p:txBody>
      </p:sp>
      <p:pic>
        <p:nvPicPr>
          <p:cNvPr id="12" name="Picture 11">
            <a:extLst>
              <a:ext uri="{FF2B5EF4-FFF2-40B4-BE49-F238E27FC236}">
                <a16:creationId xmlns:a16="http://schemas.microsoft.com/office/drawing/2014/main" id="{4533A39A-12F4-4F00-9B81-58D340D27A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0998" y="891876"/>
            <a:ext cx="2818352" cy="2056493"/>
          </a:xfrm>
          <a:prstGeom prst="rect">
            <a:avLst/>
          </a:prstGeom>
        </p:spPr>
      </p:pic>
    </p:spTree>
    <p:extLst>
      <p:ext uri="{BB962C8B-B14F-4D97-AF65-F5344CB8AC3E}">
        <p14:creationId xmlns:p14="http://schemas.microsoft.com/office/powerpoint/2010/main" val="98863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afterEffect">
                                  <p:stCondLst>
                                    <p:cond delay="0"/>
                                  </p:stCondLst>
                                  <p:childTnLst>
                                    <p:animEffect transition="out" filter="fade">
                                      <p:cBhvr>
                                        <p:cTn id="20" dur="1000"/>
                                        <p:tgtEl>
                                          <p:spTgt spid="24"/>
                                        </p:tgtEl>
                                      </p:cBhvr>
                                    </p:animEffect>
                                    <p:set>
                                      <p:cBhvr>
                                        <p:cTn id="21" dur="1" fill="hold">
                                          <p:stCondLst>
                                            <p:cond delay="999"/>
                                          </p:stCondLst>
                                        </p:cTn>
                                        <p:tgtEl>
                                          <p:spTgt spid="24"/>
                                        </p:tgtEl>
                                        <p:attrNameLst>
                                          <p:attrName>style.visibility</p:attrName>
                                        </p:attrNameLst>
                                      </p:cBhvr>
                                      <p:to>
                                        <p:strVal val="hidden"/>
                                      </p:to>
                                    </p:se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1000"/>
                                        <p:tgtEl>
                                          <p:spTgt spid="22"/>
                                        </p:tgtEl>
                                      </p:cBhvr>
                                    </p:animEffect>
                                  </p:childTnLst>
                                </p:cTn>
                              </p:par>
                              <p:par>
                                <p:cTn id="25" presetID="42" presetClass="path" presetSubtype="0" accel="50000" decel="50000" fill="hold" nodeType="withEffect">
                                  <p:stCondLst>
                                    <p:cond delay="0"/>
                                  </p:stCondLst>
                                  <p:childTnLst>
                                    <p:animMotion origin="layout" path="M -3.33333E-6 -1.11111E-6 L 0.18542 0.40486 " pathEditMode="relative" rAng="0" ptsTypes="AA">
                                      <p:cBhvr>
                                        <p:cTn id="26" dur="2000" fill="hold"/>
                                        <p:tgtEl>
                                          <p:spTgt spid="12"/>
                                        </p:tgtEl>
                                        <p:attrNameLst>
                                          <p:attrName>ppt_x</p:attrName>
                                          <p:attrName>ppt_y</p:attrName>
                                        </p:attrNameLst>
                                      </p:cBhvr>
                                      <p:rCtr x="9271" y="20231"/>
                                    </p:animMotion>
                                  </p:childTnLst>
                                </p:cTn>
                              </p:par>
                            </p:childTnLst>
                          </p:cTn>
                        </p:par>
                      </p:childTnLst>
                    </p:cTn>
                  </p:par>
                </p:childTnLst>
              </p:cTn>
              <p:nextCondLst>
                <p:cond evt="onClick" delay="0">
                  <p:tgtEl>
                    <p:spTgt spid="24"/>
                  </p:tgtEl>
                </p:cond>
              </p:nextCondLst>
            </p:seq>
          </p:childTnLst>
        </p:cTn>
      </p:par>
    </p:tnLst>
    <p:bldLst>
      <p:bldP spid="24" grpId="0" animBg="1"/>
      <p:bldP spid="24" grpId="1" animBg="1"/>
      <p:bldP spid="34" grpId="0"/>
      <p:bldP spid="2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a:extLst>
              <a:ext uri="{FF2B5EF4-FFF2-40B4-BE49-F238E27FC236}">
                <a16:creationId xmlns:a16="http://schemas.microsoft.com/office/drawing/2014/main" id="{F6821033-BCFF-42FB-80AF-162A85E79563}"/>
              </a:ext>
            </a:extLst>
          </p:cNvPr>
          <p:cNvGrpSpPr/>
          <p:nvPr/>
        </p:nvGrpSpPr>
        <p:grpSpPr>
          <a:xfrm>
            <a:off x="935374" y="2826388"/>
            <a:ext cx="7224848" cy="3284241"/>
            <a:chOff x="1073571" y="2723047"/>
            <a:chExt cx="7224848" cy="3284241"/>
          </a:xfrm>
        </p:grpSpPr>
        <p:pic>
          <p:nvPicPr>
            <p:cNvPr id="39" name="Picture 38">
              <a:extLst>
                <a:ext uri="{FF2B5EF4-FFF2-40B4-BE49-F238E27FC236}">
                  <a16:creationId xmlns:a16="http://schemas.microsoft.com/office/drawing/2014/main" id="{F69AB0E0-4AFC-4BD9-A084-1764DF25773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3571" y="2723047"/>
              <a:ext cx="7224848" cy="3284241"/>
            </a:xfrm>
            <a:prstGeom prst="rect">
              <a:avLst/>
            </a:prstGeom>
          </p:spPr>
        </p:pic>
        <p:sp>
          <p:nvSpPr>
            <p:cNvPr id="30" name="Title 20">
              <a:extLst>
                <a:ext uri="{FF2B5EF4-FFF2-40B4-BE49-F238E27FC236}">
                  <a16:creationId xmlns:a16="http://schemas.microsoft.com/office/drawing/2014/main" id="{80DA4447-45A6-4D5A-BEC6-8F3AB3240C91}"/>
                </a:ext>
              </a:extLst>
            </p:cNvPr>
            <p:cNvSpPr txBox="1">
              <a:spLocks/>
            </p:cNvSpPr>
            <p:nvPr/>
          </p:nvSpPr>
          <p:spPr>
            <a:xfrm>
              <a:off x="3337887" y="3408936"/>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386"/>
                  </a:solidFill>
                  <a:ea typeface="Twinkl" pitchFamily="2" charset="0"/>
                  <a:cs typeface="Twinkl" pitchFamily="2" charset="0"/>
                </a:rPr>
                <a:t>Omnivore</a:t>
              </a:r>
              <a:endParaRPr lang="en-US" altLang="en-US" sz="1800" dirty="0">
                <a:solidFill>
                  <a:srgbClr val="009386"/>
                </a:solidFill>
              </a:endParaRPr>
            </a:p>
          </p:txBody>
        </p:sp>
        <p:sp>
          <p:nvSpPr>
            <p:cNvPr id="31" name="Title 20">
              <a:extLst>
                <a:ext uri="{FF2B5EF4-FFF2-40B4-BE49-F238E27FC236}">
                  <a16:creationId xmlns:a16="http://schemas.microsoft.com/office/drawing/2014/main" id="{D3C66C21-450E-4A7B-9A4F-14F5388A2F87}"/>
                </a:ext>
              </a:extLst>
            </p:cNvPr>
            <p:cNvSpPr txBox="1">
              <a:spLocks/>
            </p:cNvSpPr>
            <p:nvPr/>
          </p:nvSpPr>
          <p:spPr>
            <a:xfrm>
              <a:off x="1614025"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9640"/>
                  </a:solidFill>
                  <a:ea typeface="Twinkl" pitchFamily="2" charset="0"/>
                  <a:cs typeface="Twinkl" pitchFamily="2" charset="0"/>
                </a:rPr>
                <a:t>Herbivore</a:t>
              </a:r>
              <a:endParaRPr lang="en-US" altLang="en-US" sz="1800" dirty="0">
                <a:solidFill>
                  <a:srgbClr val="009640"/>
                </a:solidFill>
              </a:endParaRPr>
            </a:p>
          </p:txBody>
        </p:sp>
        <p:sp>
          <p:nvSpPr>
            <p:cNvPr id="32" name="Title 20">
              <a:extLst>
                <a:ext uri="{FF2B5EF4-FFF2-40B4-BE49-F238E27FC236}">
                  <a16:creationId xmlns:a16="http://schemas.microsoft.com/office/drawing/2014/main" id="{4F709928-457E-4034-93C1-67042FD0F6B0}"/>
                </a:ext>
              </a:extLst>
            </p:cNvPr>
            <p:cNvSpPr txBox="1">
              <a:spLocks/>
            </p:cNvSpPr>
            <p:nvPr/>
          </p:nvSpPr>
          <p:spPr>
            <a:xfrm>
              <a:off x="5301643" y="3289937"/>
              <a:ext cx="2696215" cy="523838"/>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r">
                <a:lnSpc>
                  <a:spcPct val="100000"/>
                </a:lnSpc>
              </a:pPr>
              <a:r>
                <a:rPr lang="en-GB" altLang="en-US" sz="1800" dirty="0">
                  <a:solidFill>
                    <a:srgbClr val="00A8E7"/>
                  </a:solidFill>
                  <a:ea typeface="Twinkl" pitchFamily="2" charset="0"/>
                  <a:cs typeface="Twinkl" pitchFamily="2" charset="0"/>
                </a:rPr>
                <a:t>Carnivore</a:t>
              </a:r>
              <a:endParaRPr lang="en-US" altLang="en-US" sz="1800" dirty="0">
                <a:solidFill>
                  <a:srgbClr val="00A8E7"/>
                </a:solidFill>
              </a:endParaRPr>
            </a:p>
          </p:txBody>
        </p:sp>
      </p:grpSp>
      <p:sp>
        <p:nvSpPr>
          <p:cNvPr id="24" name="Title 20">
            <a:extLst>
              <a:ext uri="{FF2B5EF4-FFF2-40B4-BE49-F238E27FC236}">
                <a16:creationId xmlns:a16="http://schemas.microsoft.com/office/drawing/2014/main" id="{7AE0222F-DEAE-44F8-86BB-2F21602BE080}"/>
              </a:ext>
            </a:extLst>
          </p:cNvPr>
          <p:cNvSpPr txBox="1">
            <a:spLocks/>
          </p:cNvSpPr>
          <p:nvPr/>
        </p:nvSpPr>
        <p:spPr>
          <a:xfrm>
            <a:off x="6418518" y="843705"/>
            <a:ext cx="1620582" cy="1597797"/>
          </a:xfrm>
          <a:prstGeom prst="ellipse">
            <a:avLst/>
          </a:prstGeom>
          <a:solidFill>
            <a:srgbClr val="EB8634"/>
          </a:solidFill>
          <a:ln w="25400">
            <a:noFill/>
          </a:ln>
        </p:spPr>
        <p:txBody>
          <a:bodyPr vert="horz" wrap="square" lIns="108000" tIns="108000" rIns="108000" bIns="108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altLang="en-US" sz="1800" b="0" dirty="0"/>
              <a:t>Answer</a:t>
            </a:r>
            <a:endParaRPr lang="en-US" altLang="en-US" sz="1800" b="0" dirty="0"/>
          </a:p>
        </p:txBody>
      </p:sp>
      <p:sp>
        <p:nvSpPr>
          <p:cNvPr id="34" name="Title 20">
            <a:extLst>
              <a:ext uri="{FF2B5EF4-FFF2-40B4-BE49-F238E27FC236}">
                <a16:creationId xmlns:a16="http://schemas.microsoft.com/office/drawing/2014/main" id="{98EBF2F3-EE2A-4D94-8AE1-77CCA86B07BA}"/>
              </a:ext>
            </a:extLst>
          </p:cNvPr>
          <p:cNvSpPr txBox="1">
            <a:spLocks/>
          </p:cNvSpPr>
          <p:nvPr/>
        </p:nvSpPr>
        <p:spPr>
          <a:xfrm>
            <a:off x="489526" y="1304832"/>
            <a:ext cx="3346694" cy="686656"/>
          </a:xfrm>
          <a:prstGeom prst="roundRect">
            <a:avLst>
              <a:gd name="adj" fmla="val 9641"/>
            </a:avLst>
          </a:prstGeom>
          <a:noFill/>
          <a:ln w="25400">
            <a:noFill/>
          </a:ln>
        </p:spPr>
        <p:txBody>
          <a:bodyPr vert="horz" wrap="square" lIns="108000" tIns="108000" rIns="108000" bIns="108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2800" dirty="0"/>
              <a:t>Iguanodon</a:t>
            </a:r>
            <a:endParaRPr lang="en-US" altLang="en-US" sz="1400" dirty="0"/>
          </a:p>
        </p:txBody>
      </p:sp>
      <p:pic>
        <p:nvPicPr>
          <p:cNvPr id="11" name="Picture 10">
            <a:extLst>
              <a:ext uri="{FF2B5EF4-FFF2-40B4-BE49-F238E27FC236}">
                <a16:creationId xmlns:a16="http://schemas.microsoft.com/office/drawing/2014/main" id="{C31C578C-90C1-4BC5-BF64-D3D3DFA86D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6575" y="1024298"/>
            <a:ext cx="3090850" cy="1459146"/>
          </a:xfrm>
          <a:prstGeom prst="rect">
            <a:avLst/>
          </a:prstGeom>
        </p:spPr>
      </p:pic>
    </p:spTree>
    <p:extLst>
      <p:ext uri="{BB962C8B-B14F-4D97-AF65-F5344CB8AC3E}">
        <p14:creationId xmlns:p14="http://schemas.microsoft.com/office/powerpoint/2010/main" val="2063806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1"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24"/>
                    </p:tgtEl>
                  </p:cond>
                </p:stCondLst>
                <p:endSync evt="end" delay="0">
                  <p:rtn val="all"/>
                </p:endSync>
                <p:childTnLst>
                  <p:par>
                    <p:cTn id="17" fill="hold">
                      <p:stCondLst>
                        <p:cond delay="0"/>
                      </p:stCondLst>
                      <p:childTnLst>
                        <p:par>
                          <p:cTn id="18" fill="hold">
                            <p:stCondLst>
                              <p:cond delay="0"/>
                            </p:stCondLst>
                            <p:childTnLst>
                              <p:par>
                                <p:cTn id="19" presetID="10" presetClass="exit" presetSubtype="0" fill="hold" grpId="0" nodeType="afterEffect">
                                  <p:stCondLst>
                                    <p:cond delay="0"/>
                                  </p:stCondLst>
                                  <p:childTnLst>
                                    <p:animEffect transition="out" filter="fade">
                                      <p:cBhvr>
                                        <p:cTn id="20" dur="1000"/>
                                        <p:tgtEl>
                                          <p:spTgt spid="24"/>
                                        </p:tgtEl>
                                      </p:cBhvr>
                                    </p:animEffect>
                                    <p:set>
                                      <p:cBhvr>
                                        <p:cTn id="21" dur="1" fill="hold">
                                          <p:stCondLst>
                                            <p:cond delay="999"/>
                                          </p:stCondLst>
                                        </p:cTn>
                                        <p:tgtEl>
                                          <p:spTgt spid="24"/>
                                        </p:tgtEl>
                                        <p:attrNameLst>
                                          <p:attrName>style.visibility</p:attrName>
                                        </p:attrNameLst>
                                      </p:cBhvr>
                                      <p:to>
                                        <p:strVal val="hidden"/>
                                      </p:to>
                                    </p:set>
                                  </p:childTnLst>
                                </p:cTn>
                              </p:par>
                              <p:par>
                                <p:cTn id="22" presetID="42" presetClass="path" presetSubtype="0" accel="50000" decel="50000" fill="hold" nodeType="withEffect">
                                  <p:stCondLst>
                                    <p:cond delay="0"/>
                                  </p:stCondLst>
                                  <p:childTnLst>
                                    <p:animMotion origin="layout" path="M 0 4.44444E-6 L -0.23646 0.42083 " pathEditMode="relative" rAng="0" ptsTypes="AA">
                                      <p:cBhvr>
                                        <p:cTn id="23" dur="2000" fill="hold"/>
                                        <p:tgtEl>
                                          <p:spTgt spid="11"/>
                                        </p:tgtEl>
                                        <p:attrNameLst>
                                          <p:attrName>ppt_x</p:attrName>
                                          <p:attrName>ppt_y</p:attrName>
                                        </p:attrNameLst>
                                      </p:cBhvr>
                                      <p:rCtr x="-11823" y="21042"/>
                                    </p:animMotion>
                                  </p:childTnLst>
                                </p:cTn>
                              </p:par>
                            </p:childTnLst>
                          </p:cTn>
                        </p:par>
                      </p:childTnLst>
                    </p:cTn>
                  </p:par>
                </p:childTnLst>
              </p:cTn>
              <p:nextCondLst>
                <p:cond evt="onClick" delay="0">
                  <p:tgtEl>
                    <p:spTgt spid="24"/>
                  </p:tgtEl>
                </p:cond>
              </p:nextCondLst>
            </p:seq>
          </p:childTnLst>
        </p:cTn>
      </p:par>
    </p:tnLst>
    <p:bldLst>
      <p:bldP spid="24" grpId="0" animBg="1"/>
      <p:bldP spid="24" grpId="1" animBg="1"/>
      <p:bldP spid="3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373</TotalTime>
  <Words>497</Words>
  <Application>Microsoft Office PowerPoint</Application>
  <PresentationFormat>On-screen Show (4:3)</PresentationFormat>
  <Paragraphs>101</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Twinkl</vt:lpstr>
      <vt:lpstr>Arial</vt:lpstr>
      <vt:lpstr>Calibri</vt:lpstr>
      <vt:lpstr>Office Theme</vt:lpstr>
      <vt:lpstr>PowerPoint Presentation</vt:lpstr>
      <vt:lpstr>Dinosaurs lived millions of years ago, before people</vt:lpstr>
      <vt:lpstr>Most dinosaurs were herbivores or plant eaters.</vt:lpstr>
      <vt:lpstr>Living on the Plains</vt:lpstr>
      <vt:lpstr>Herbivores’ teeth were often blunt and flat to help them crush and grind down plants.</vt:lpstr>
      <vt:lpstr>The big carnivores, or meat eaters, also lived on the plains as there were plenty of other dinosaurs to eat.</vt:lpstr>
      <vt:lpstr>Carnivores had teeth that were sharp like knives so that they could cut through meat.</vt:lpstr>
      <vt:lpstr>Carnivores on the plains had strong, long legs so that they could move quickly to catch their prey.</vt:lpstr>
      <vt:lpstr>Smaller meat eaters, like these clever velociraptors, hunted in packs. Sometimes they would eat the meat that other larger carnivores had left behind.</vt:lpstr>
      <vt:lpstr>Living on the Wetlands</vt:lpstr>
      <vt:lpstr>Living in the Forest</vt:lpstr>
      <vt:lpstr>Living in the Forest</vt:lpstr>
      <vt:lpstr>Living in the Desert</vt:lpstr>
      <vt:lpstr>Living at the North and South Pole</vt:lpstr>
      <vt:lpstr>Living in the Sea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Dale Watson</dc:creator>
  <cp:lastModifiedBy>Michelle Simmons</cp:lastModifiedBy>
  <cp:revision>33</cp:revision>
  <dcterms:created xsi:type="dcterms:W3CDTF">2020-01-08T13:56:52Z</dcterms:created>
  <dcterms:modified xsi:type="dcterms:W3CDTF">2021-10-04T16:28:37Z</dcterms:modified>
</cp:coreProperties>
</file>