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3"/>
  </p:notesMasterIdLst>
  <p:handoutMasterIdLst>
    <p:handoutMasterId r:id="rId14"/>
  </p:handoutMasterIdLst>
  <p:sldIdLst>
    <p:sldId id="258" r:id="rId2"/>
    <p:sldId id="276" r:id="rId3"/>
    <p:sldId id="283" r:id="rId4"/>
    <p:sldId id="277" r:id="rId5"/>
    <p:sldId id="282" r:id="rId6"/>
    <p:sldId id="284" r:id="rId7"/>
    <p:sldId id="285" r:id="rId8"/>
    <p:sldId id="286" r:id="rId9"/>
    <p:sldId id="287" r:id="rId10"/>
    <p:sldId id="280" r:id="rId11"/>
    <p:sldId id="267" r:id="rId12"/>
  </p:sldIdLst>
  <p:sldSz cx="9144000" cy="6858000" type="screen4x3"/>
  <p:notesSz cx="6858000" cy="9144000"/>
  <p:embeddedFontLst>
    <p:embeddedFont>
      <p:font typeface="Twinkl ExtraBold" pitchFamily="2" charset="0"/>
      <p:bold r:id="rId15"/>
    </p:embeddedFont>
    <p:embeddedFont>
      <p:font typeface="Calibri" panose="020F0502020204030204" pitchFamily="34" charset="0"/>
      <p:regular r:id="rId16"/>
      <p:bold r:id="rId17"/>
      <p:italic r:id="rId18"/>
      <p:boldItalic r:id="rId19"/>
    </p:embeddedFont>
    <p:embeddedFont>
      <p:font typeface="Sassoon Infant Rg" panose="02000503030000020003" charset="0"/>
      <p:regular r:id="rId20"/>
      <p:bold r:id="rId21"/>
    </p:embeddedFont>
    <p:embeddedFont>
      <p:font typeface="Twinkl SemiBold" pitchFamily="2" charset="0"/>
      <p:bold r:id="rId22"/>
    </p:embeddedFont>
    <p:embeddedFont>
      <p:font typeface="Twinkl" pitchFamily="2" charset="0"/>
      <p:regular r:id="rId23"/>
      <p:bold r:id="rId24"/>
    </p:embeddedFont>
  </p:embeddedFontLst>
  <p:defaultTextStyle>
    <a:defPPr>
      <a:defRPr lang="en-US"/>
    </a:defPPr>
    <a:lvl1pPr algn="l" rtl="0" eaLnBrk="0" fontAlgn="base" hangingPunct="0">
      <a:spcBef>
        <a:spcPct val="0"/>
      </a:spcBef>
      <a:spcAft>
        <a:spcPct val="0"/>
      </a:spcAft>
      <a:defRPr kern="1200">
        <a:solidFill>
          <a:schemeClr val="tx1"/>
        </a:solidFill>
        <a:latin typeface="Twinkl" pitchFamily="2" charset="0"/>
        <a:ea typeface="+mn-ea"/>
        <a:cs typeface="+mn-cs"/>
      </a:defRPr>
    </a:lvl1pPr>
    <a:lvl2pPr marL="457200" algn="l" rtl="0" eaLnBrk="0" fontAlgn="base" hangingPunct="0">
      <a:spcBef>
        <a:spcPct val="0"/>
      </a:spcBef>
      <a:spcAft>
        <a:spcPct val="0"/>
      </a:spcAft>
      <a:defRPr kern="1200">
        <a:solidFill>
          <a:schemeClr val="tx1"/>
        </a:solidFill>
        <a:latin typeface="Twinkl" pitchFamily="2" charset="0"/>
        <a:ea typeface="+mn-ea"/>
        <a:cs typeface="+mn-cs"/>
      </a:defRPr>
    </a:lvl2pPr>
    <a:lvl3pPr marL="914400" algn="l" rtl="0" eaLnBrk="0" fontAlgn="base" hangingPunct="0">
      <a:spcBef>
        <a:spcPct val="0"/>
      </a:spcBef>
      <a:spcAft>
        <a:spcPct val="0"/>
      </a:spcAft>
      <a:defRPr kern="1200">
        <a:solidFill>
          <a:schemeClr val="tx1"/>
        </a:solidFill>
        <a:latin typeface="Twinkl" pitchFamily="2" charset="0"/>
        <a:ea typeface="+mn-ea"/>
        <a:cs typeface="+mn-cs"/>
      </a:defRPr>
    </a:lvl3pPr>
    <a:lvl4pPr marL="1371600" algn="l" rtl="0" eaLnBrk="0" fontAlgn="base" hangingPunct="0">
      <a:spcBef>
        <a:spcPct val="0"/>
      </a:spcBef>
      <a:spcAft>
        <a:spcPct val="0"/>
      </a:spcAft>
      <a:defRPr kern="1200">
        <a:solidFill>
          <a:schemeClr val="tx1"/>
        </a:solidFill>
        <a:latin typeface="Twinkl" pitchFamily="2" charset="0"/>
        <a:ea typeface="+mn-ea"/>
        <a:cs typeface="+mn-cs"/>
      </a:defRPr>
    </a:lvl4pPr>
    <a:lvl5pPr marL="1828800" algn="l" rtl="0" eaLnBrk="0" fontAlgn="base" hangingPunct="0">
      <a:spcBef>
        <a:spcPct val="0"/>
      </a:spcBef>
      <a:spcAft>
        <a:spcPct val="0"/>
      </a:spcAft>
      <a:defRPr kern="1200">
        <a:solidFill>
          <a:schemeClr val="tx1"/>
        </a:solidFill>
        <a:latin typeface="Twinkl" pitchFamily="2" charset="0"/>
        <a:ea typeface="+mn-ea"/>
        <a:cs typeface="+mn-cs"/>
      </a:defRPr>
    </a:lvl5pPr>
    <a:lvl6pPr marL="2286000" algn="l" defTabSz="914400" rtl="0" eaLnBrk="1" latinLnBrk="0" hangingPunct="1">
      <a:defRPr kern="1200">
        <a:solidFill>
          <a:schemeClr val="tx1"/>
        </a:solidFill>
        <a:latin typeface="Twinkl" pitchFamily="2" charset="0"/>
        <a:ea typeface="+mn-ea"/>
        <a:cs typeface="+mn-cs"/>
      </a:defRPr>
    </a:lvl6pPr>
    <a:lvl7pPr marL="2743200" algn="l" defTabSz="914400" rtl="0" eaLnBrk="1" latinLnBrk="0" hangingPunct="1">
      <a:defRPr kern="1200">
        <a:solidFill>
          <a:schemeClr val="tx1"/>
        </a:solidFill>
        <a:latin typeface="Twinkl" pitchFamily="2" charset="0"/>
        <a:ea typeface="+mn-ea"/>
        <a:cs typeface="+mn-cs"/>
      </a:defRPr>
    </a:lvl7pPr>
    <a:lvl8pPr marL="3200400" algn="l" defTabSz="914400" rtl="0" eaLnBrk="1" latinLnBrk="0" hangingPunct="1">
      <a:defRPr kern="1200">
        <a:solidFill>
          <a:schemeClr val="tx1"/>
        </a:solidFill>
        <a:latin typeface="Twinkl" pitchFamily="2" charset="0"/>
        <a:ea typeface="+mn-ea"/>
        <a:cs typeface="+mn-cs"/>
      </a:defRPr>
    </a:lvl8pPr>
    <a:lvl9pPr marL="3657600" algn="l" defTabSz="914400" rtl="0" eaLnBrk="1" latinLnBrk="0" hangingPunct="1">
      <a:defRPr kern="1200">
        <a:solidFill>
          <a:schemeClr val="tx1"/>
        </a:solidFill>
        <a:latin typeface="Twinkl" pitchFamily="2" charset="0"/>
        <a:ea typeface="+mn-ea"/>
        <a:cs typeface="+mn-cs"/>
      </a:defRPr>
    </a:lvl9pPr>
  </p:defaultTextStyle>
  <p:extLst>
    <p:ext uri="{EFAFB233-063F-42B5-8137-9DF3F51BA10A}">
      <p15:sldGuideLst xmlns:p15="http://schemas.microsoft.com/office/powerpoint/2012/main">
        <p15:guide id="1" pos="2880">
          <p15:clr>
            <a:srgbClr val="A4A3A4"/>
          </p15:clr>
        </p15:guide>
        <p15:guide id="2" pos="5420">
          <p15:clr>
            <a:srgbClr val="A4A3A4"/>
          </p15:clr>
        </p15:guide>
        <p15:guide id="3" orient="horz" pos="595">
          <p15:clr>
            <a:srgbClr val="A4A3A4"/>
          </p15:clr>
        </p15:guide>
        <p15:guide id="4" orient="horz" pos="640">
          <p15:clr>
            <a:srgbClr val="A4A3A4"/>
          </p15:clr>
        </p15:guide>
        <p15:guide id="5" pos="5284">
          <p15:clr>
            <a:srgbClr val="A4A3A4"/>
          </p15:clr>
        </p15:guide>
        <p15:guide id="6" pos="136">
          <p15:clr>
            <a:srgbClr val="A4A3A4"/>
          </p15:clr>
        </p15:guide>
        <p15:guide id="7" orient="horz" pos="2137">
          <p15:clr>
            <a:srgbClr val="A4A3A4"/>
          </p15:clr>
        </p15:guide>
        <p15:guide id="8" orient="horz" pos="4133">
          <p15:clr>
            <a:srgbClr val="A4A3A4"/>
          </p15:clr>
        </p15:guide>
        <p15:guide id="9" orient="horz" pos="96">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ACDDFC"/>
    <a:srgbClr val="302524"/>
    <a:srgbClr val="4A3582"/>
    <a:srgbClr val="1C4160"/>
    <a:srgbClr val="18552B"/>
    <a:srgbClr val="DE1E5A"/>
    <a:srgbClr val="4DB1E3"/>
    <a:srgbClr val="18A0DB"/>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975" autoAdjust="0"/>
    <p:restoredTop sz="94660"/>
  </p:normalViewPr>
  <p:slideViewPr>
    <p:cSldViewPr snapToGrid="0">
      <p:cViewPr varScale="1">
        <p:scale>
          <a:sx n="114" d="100"/>
          <a:sy n="114" d="100"/>
        </p:scale>
        <p:origin x="1392" y="108"/>
      </p:cViewPr>
      <p:guideLst>
        <p:guide pos="2880"/>
        <p:guide pos="5420"/>
        <p:guide orient="horz" pos="595"/>
        <p:guide orient="horz" pos="640"/>
        <p:guide pos="5284"/>
        <p:guide pos="136"/>
        <p:guide orient="horz" pos="2137"/>
        <p:guide orient="horz" pos="4133"/>
        <p:guide orient="horz" pos="96"/>
      </p:guideLst>
    </p:cSldViewPr>
  </p:slideViewPr>
  <p:notesTextViewPr>
    <p:cViewPr>
      <p:scale>
        <a:sx n="3" d="2"/>
        <a:sy n="3" d="2"/>
      </p:scale>
      <p:origin x="0" y="0"/>
    </p:cViewPr>
  </p:notesTextViewPr>
  <p:notesViewPr>
    <p:cSldViewPr snapToGrid="0">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18" Type="http://schemas.openxmlformats.org/officeDocument/2006/relationships/font" Target="fonts/font4.fntdata"/><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font" Target="fonts/font7.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font" Target="fonts/font3.fntdata"/><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font" Target="fonts/font2.fntdata"/><Relationship Id="rId20" Type="http://schemas.openxmlformats.org/officeDocument/2006/relationships/font" Target="fonts/font6.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10.fntdata"/><Relationship Id="rId5" Type="http://schemas.openxmlformats.org/officeDocument/2006/relationships/slide" Target="slides/slide4.xml"/><Relationship Id="rId15" Type="http://schemas.openxmlformats.org/officeDocument/2006/relationships/font" Target="fonts/font1.fntdata"/><Relationship Id="rId23" Type="http://schemas.openxmlformats.org/officeDocument/2006/relationships/font" Target="fonts/font9.fntdata"/><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font" Target="fonts/font5.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handoutMaster" Target="handoutMasters/handoutMaster1.xml"/><Relationship Id="rId22" Type="http://schemas.openxmlformats.org/officeDocument/2006/relationships/font" Target="fonts/font8.fntdata"/><Relationship Id="rId27"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B7698ECA-1F4A-4D68-97B8-04CC951719D5}" type="datetimeFigureOut">
              <a:rPr lang="en-GB"/>
              <a:pPr>
                <a:defRPr/>
              </a:pPr>
              <a:t>04/07/2019</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a:latin typeface="+mn-lt"/>
              </a:defRPr>
            </a:lvl1pPr>
          </a:lstStyle>
          <a:p>
            <a:pPr>
              <a:defRPr/>
            </a:pPr>
            <a:fld id="{CDE2D125-C55C-4784-9EF8-361A74DA7550}" type="slidenum">
              <a:rPr lang="en-GB"/>
              <a:pPr>
                <a:defRPr/>
              </a:pPr>
              <a:t>‹#›</a:t>
            </a:fld>
            <a:endParaRPr lang="en-GB"/>
          </a:p>
        </p:txBody>
      </p:sp>
    </p:spTree>
    <p:extLst>
      <p:ext uri="{BB962C8B-B14F-4D97-AF65-F5344CB8AC3E}">
        <p14:creationId xmlns:p14="http://schemas.microsoft.com/office/powerpoint/2010/main" val="293409447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459C99D2-0418-4023-AEFD-E1C5CBE258CB}" type="datetimeFigureOut">
              <a:rPr lang="en-GB"/>
              <a:pPr>
                <a:defRPr/>
              </a:pPr>
              <a:t>04/07/2019</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pPr lvl="0"/>
            <a:endParaRPr lang="en-GB" noProof="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a:latin typeface="+mn-lt"/>
              </a:defRPr>
            </a:lvl1pPr>
          </a:lstStyle>
          <a:p>
            <a:pPr>
              <a:defRPr/>
            </a:pPr>
            <a:fld id="{0FDB0125-271B-4EE3-8FB1-8B73A49429F8}" type="slidenum">
              <a:rPr lang="en-GB"/>
              <a:pPr>
                <a:defRPr/>
              </a:pPr>
              <a:t>‹#›</a:t>
            </a:fld>
            <a:endParaRPr lang="en-GB"/>
          </a:p>
        </p:txBody>
      </p:sp>
    </p:spTree>
    <p:extLst>
      <p:ext uri="{BB962C8B-B14F-4D97-AF65-F5344CB8AC3E}">
        <p14:creationId xmlns:p14="http://schemas.microsoft.com/office/powerpoint/2010/main" val="1627247020"/>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331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GB" altLang="en-US"/>
              <a:t>Teacher Note - Please do not let the next video automatically play at the end of the clip. Please check the content in this link, including any comments, is suitable for your educational environment before showing. Twinkl accepts no responsibility for the content of third party websites. </a:t>
            </a:r>
          </a:p>
        </p:txBody>
      </p:sp>
      <p:sp>
        <p:nvSpPr>
          <p:cNvPr id="4" name="Slide Number Placeholder 3"/>
          <p:cNvSpPr>
            <a:spLocks noGrp="1"/>
          </p:cNvSpPr>
          <p:nvPr>
            <p:ph type="sldNum" sz="quarter" idx="5"/>
          </p:nvPr>
        </p:nvSpPr>
        <p:spPr/>
        <p:txBody>
          <a:bodyPr/>
          <a:lstStyle/>
          <a:p>
            <a:pPr>
              <a:defRPr/>
            </a:pPr>
            <a:fld id="{CCC9C751-68CC-4BB6-AF26-8B5B9D459725}" type="slidenum">
              <a:rPr lang="en-GB" smtClean="0"/>
              <a:pPr>
                <a:defRPr/>
              </a:pPr>
              <a:t>2</a:t>
            </a:fld>
            <a:endParaRPr lang="en-GB"/>
          </a:p>
        </p:txBody>
      </p:sp>
    </p:spTree>
    <p:extLst>
      <p:ext uri="{BB962C8B-B14F-4D97-AF65-F5344CB8AC3E}">
        <p14:creationId xmlns:p14="http://schemas.microsoft.com/office/powerpoint/2010/main" val="1054407367"/>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0">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8708829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2" name="Rounded Rectangle 1"/>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pic>
        <p:nvPicPr>
          <p:cNvPr id="3" name="Picture 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072438" y="5734050"/>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86170200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3" name="Rounded Rectangle 2"/>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63170053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1_Title and Content">
    <p:bg>
      <p:bgPr>
        <a:solidFill>
          <a:schemeClr val="bg1"/>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3461008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
        <p:nvSpPr>
          <p:cNvPr id="3" name="Rounded Rectangle 2"/>
          <p:cNvSpPr/>
          <p:nvPr userDrawn="1"/>
        </p:nvSpPr>
        <p:spPr bwMode="auto">
          <a:xfrm>
            <a:off x="503238" y="2930525"/>
            <a:ext cx="8137525" cy="341471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4" name="Rounded Rectangle 3"/>
          <p:cNvSpPr/>
          <p:nvPr userDrawn="1"/>
        </p:nvSpPr>
        <p:spPr bwMode="auto">
          <a:xfrm>
            <a:off x="503238" y="512763"/>
            <a:ext cx="8137525" cy="2192337"/>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5" name="Title 1"/>
          <p:cNvSpPr txBox="1">
            <a:spLocks/>
          </p:cNvSpPr>
          <p:nvPr userDrawn="1"/>
        </p:nvSpPr>
        <p:spPr>
          <a:xfrm>
            <a:off x="628650" y="3071813"/>
            <a:ext cx="7886700" cy="539750"/>
          </a:xfrm>
          <a:prstGeom prst="rect">
            <a:avLst/>
          </a:prstGeom>
        </p:spPr>
        <p:txBody>
          <a:bodyPr lIns="0" tIns="0" rIns="0" bIns="0" anchor="ctr" anchorCtr="1"/>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pPr fontAlgn="auto">
              <a:spcAft>
                <a:spcPts val="0"/>
              </a:spcAft>
              <a:defRPr/>
            </a:pPr>
            <a:r>
              <a:rPr lang="en-US" sz="3600" dirty="0">
                <a:latin typeface="Twinkl" pitchFamily="50" charset="0"/>
              </a:rPr>
              <a:t>Success Criteria</a:t>
            </a:r>
          </a:p>
        </p:txBody>
      </p:sp>
      <p:sp>
        <p:nvSpPr>
          <p:cNvPr id="6" name="Title 1"/>
          <p:cNvSpPr txBox="1">
            <a:spLocks/>
          </p:cNvSpPr>
          <p:nvPr userDrawn="1"/>
        </p:nvSpPr>
        <p:spPr>
          <a:xfrm>
            <a:off x="628650" y="735013"/>
            <a:ext cx="7886700" cy="539750"/>
          </a:xfrm>
          <a:prstGeom prst="rect">
            <a:avLst/>
          </a:prstGeom>
        </p:spPr>
        <p:txBody>
          <a:bodyPr lIns="0" tIns="0" rIns="0" bIns="0" anchor="ctr" anchorCtr="1"/>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pPr fontAlgn="auto">
              <a:spcAft>
                <a:spcPts val="0"/>
              </a:spcAft>
              <a:defRPr/>
            </a:pPr>
            <a:r>
              <a:rPr lang="en-US" sz="3600" dirty="0">
                <a:latin typeface="Twinkl" pitchFamily="50" charset="0"/>
              </a:rPr>
              <a:t>Aim</a:t>
            </a:r>
          </a:p>
        </p:txBody>
      </p:sp>
      <p:sp>
        <p:nvSpPr>
          <p:cNvPr id="7" name="Content Placeholder 15"/>
          <p:cNvSpPr txBox="1">
            <a:spLocks/>
          </p:cNvSpPr>
          <p:nvPr userDrawn="1"/>
        </p:nvSpPr>
        <p:spPr>
          <a:xfrm>
            <a:off x="628650" y="3467100"/>
            <a:ext cx="7886700" cy="1409700"/>
          </a:xfrm>
          <a:prstGeom prst="rect">
            <a:avLst/>
          </a:prstGeom>
          <a:noFill/>
          <a:ln w="25400">
            <a:noFill/>
          </a:ln>
        </p:spPr>
        <p:txBody>
          <a:bodyPr lIns="180000" tIns="252000" rIns="252000" bIns="18000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spcAft>
                <a:spcPts val="0"/>
              </a:spcAft>
              <a:defRPr/>
            </a:pPr>
            <a:r>
              <a:rPr lang="en-GB" dirty="0">
                <a:latin typeface="Twinkl" pitchFamily="50" charset="0"/>
              </a:rPr>
              <a:t>Statement 1 Lorem ipsum </a:t>
            </a:r>
            <a:r>
              <a:rPr lang="en-GB" dirty="0" err="1">
                <a:latin typeface="Twinkl" pitchFamily="50" charset="0"/>
              </a:rPr>
              <a:t>dolor</a:t>
            </a:r>
            <a:r>
              <a:rPr lang="en-GB" dirty="0">
                <a:latin typeface="Twinkl" pitchFamily="50" charset="0"/>
              </a:rPr>
              <a:t> sit </a:t>
            </a:r>
            <a:r>
              <a:rPr lang="en-GB" dirty="0" err="1">
                <a:latin typeface="Twinkl" pitchFamily="50" charset="0"/>
              </a:rPr>
              <a:t>amet</a:t>
            </a:r>
            <a:r>
              <a:rPr lang="en-GB" dirty="0">
                <a:latin typeface="Twinkl" pitchFamily="50" charset="0"/>
              </a:rPr>
              <a:t>, consectetur </a:t>
            </a:r>
            <a:r>
              <a:rPr lang="en-GB" dirty="0" err="1">
                <a:latin typeface="Twinkl" pitchFamily="50" charset="0"/>
              </a:rPr>
              <a:t>adipiscing</a:t>
            </a:r>
            <a:r>
              <a:rPr lang="en-GB" dirty="0">
                <a:latin typeface="Twinkl" pitchFamily="50" charset="0"/>
              </a:rPr>
              <a:t> </a:t>
            </a:r>
            <a:r>
              <a:rPr lang="en-GB" dirty="0" err="1">
                <a:latin typeface="Twinkl" pitchFamily="50" charset="0"/>
              </a:rPr>
              <a:t>elit</a:t>
            </a:r>
            <a:r>
              <a:rPr lang="en-GB" dirty="0">
                <a:latin typeface="Twinkl" pitchFamily="50" charset="0"/>
              </a:rPr>
              <a:t>.</a:t>
            </a:r>
          </a:p>
          <a:p>
            <a:pPr fontAlgn="auto">
              <a:spcAft>
                <a:spcPts val="0"/>
              </a:spcAft>
              <a:defRPr/>
            </a:pPr>
            <a:r>
              <a:rPr lang="en-GB" dirty="0">
                <a:latin typeface="Twinkl" pitchFamily="50" charset="0"/>
              </a:rPr>
              <a:t>Statement 2</a:t>
            </a:r>
          </a:p>
          <a:p>
            <a:pPr lvl="1" fontAlgn="auto">
              <a:spcAft>
                <a:spcPts val="0"/>
              </a:spcAft>
              <a:defRPr/>
            </a:pPr>
            <a:r>
              <a:rPr lang="en-GB" dirty="0">
                <a:latin typeface="Twinkl" pitchFamily="50" charset="0"/>
              </a:rPr>
              <a:t>Sub statement</a:t>
            </a:r>
          </a:p>
        </p:txBody>
      </p:sp>
      <p:sp>
        <p:nvSpPr>
          <p:cNvPr id="11" name="Content Placeholder 15"/>
          <p:cNvSpPr>
            <a:spLocks noGrp="1"/>
          </p:cNvSpPr>
          <p:nvPr>
            <p:ph idx="1"/>
          </p:nvPr>
        </p:nvSpPr>
        <p:spPr>
          <a:xfrm>
            <a:off x="628650" y="1127760"/>
            <a:ext cx="7886700" cy="1409700"/>
          </a:xfrm>
        </p:spPr>
        <p:txBody>
          <a:bodyPr>
            <a:normAutofit fontScale="92500" lnSpcReduction="10000"/>
          </a:bodyPr>
          <a:lstStyle>
            <a:lvl1pPr>
              <a:defRPr>
                <a:latin typeface="Twinkl" pitchFamily="50" charset="0"/>
              </a:defRPr>
            </a:lvl1pPr>
            <a:lvl2pPr>
              <a:defRPr/>
            </a:lvl2pPr>
          </a:lstStyle>
          <a:p>
            <a:pPr lvl="0"/>
            <a:r>
              <a:rPr lang="en-US"/>
              <a:t>Edit Master text styles</a:t>
            </a:r>
          </a:p>
          <a:p>
            <a:pPr lvl="1"/>
            <a:r>
              <a:rPr lang="en-US"/>
              <a:t>Second level</a:t>
            </a:r>
          </a:p>
          <a:p>
            <a:pPr lvl="2"/>
            <a:r>
              <a:rPr lang="en-US"/>
              <a:t>Third level</a:t>
            </a:r>
          </a:p>
        </p:txBody>
      </p:sp>
    </p:spTree>
    <p:extLst>
      <p:ext uri="{BB962C8B-B14F-4D97-AF65-F5344CB8AC3E}">
        <p14:creationId xmlns:p14="http://schemas.microsoft.com/office/powerpoint/2010/main" val="226366115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0">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02050704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userDrawn="1">
  <p:cSld name="2_Title and Content">
    <p:spTree>
      <p:nvGrpSpPr>
        <p:cNvPr id="1" name=""/>
        <p:cNvGrpSpPr/>
        <p:nvPr/>
      </p:nvGrpSpPr>
      <p:grpSpPr>
        <a:xfrm>
          <a:off x="0" y="0"/>
          <a:ext cx="0" cy="0"/>
          <a:chOff x="0" y="0"/>
          <a:chExt cx="0" cy="0"/>
        </a:xfrm>
      </p:grpSpPr>
      <p:sp>
        <p:nvSpPr>
          <p:cNvPr id="2" name="Rounded Rectangle 1"/>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Tree>
    <p:extLst>
      <p:ext uri="{BB962C8B-B14F-4D97-AF65-F5344CB8AC3E}">
        <p14:creationId xmlns:p14="http://schemas.microsoft.com/office/powerpoint/2010/main" val="272876581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userDrawn="1">
  <p:cSld name="5_Title and Content">
    <p:spTree>
      <p:nvGrpSpPr>
        <p:cNvPr id="1" name=""/>
        <p:cNvGrpSpPr/>
        <p:nvPr/>
      </p:nvGrpSpPr>
      <p:grpSpPr>
        <a:xfrm>
          <a:off x="0" y="0"/>
          <a:ext cx="0" cy="0"/>
          <a:chOff x="0" y="0"/>
          <a:chExt cx="0" cy="0"/>
        </a:xfrm>
      </p:grpSpPr>
      <p:sp>
        <p:nvSpPr>
          <p:cNvPr id="2" name="Rounded Rectangle 1"/>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Tree>
    <p:extLst>
      <p:ext uri="{BB962C8B-B14F-4D97-AF65-F5344CB8AC3E}">
        <p14:creationId xmlns:p14="http://schemas.microsoft.com/office/powerpoint/2010/main" val="222318682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10" Type="http://schemas.openxmlformats.org/officeDocument/2006/relationships/image" Target="../media/image1.jpg"/><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0">
            <a:lum/>
          </a:blip>
          <a:srcRect/>
          <a:stretch>
            <a:fillRect/>
          </a:stretch>
        </a:blip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90538" y="695325"/>
            <a:ext cx="8162925" cy="1150938"/>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ctr" anchorCtr="1" compatLnSpc="1">
            <a:prstTxWarp prst="textNoShape">
              <a:avLst/>
            </a:prstTxWarp>
          </a:bodyPr>
          <a:lstStyle/>
          <a:p>
            <a:pPr lvl="0"/>
            <a:r>
              <a:rPr lang="en-US" altLang="en-US"/>
              <a:t>Click to edit Master title style</a:t>
            </a:r>
          </a:p>
        </p:txBody>
      </p:sp>
      <p:sp>
        <p:nvSpPr>
          <p:cNvPr id="1027" name="Text Placeholder 2"/>
          <p:cNvSpPr>
            <a:spLocks noGrp="1"/>
          </p:cNvSpPr>
          <p:nvPr>
            <p:ph type="body" idx="1"/>
          </p:nvPr>
        </p:nvSpPr>
        <p:spPr bwMode="auto">
          <a:xfrm>
            <a:off x="490538" y="1957388"/>
            <a:ext cx="8162925" cy="4387850"/>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Tree>
  </p:cSld>
  <p:clrMap bg1="lt1" tx1="dk1" bg2="lt2" tx2="dk2" accent1="accent1" accent2="accent2" accent3="accent3" accent4="accent4" accent5="accent5" accent6="accent6" hlink="hlink" folHlink="folHlink"/>
  <p:sldLayoutIdLst>
    <p:sldLayoutId id="2147483809" r:id="rId1"/>
    <p:sldLayoutId id="2147483810" r:id="rId2"/>
    <p:sldLayoutId id="2147483811" r:id="rId3"/>
    <p:sldLayoutId id="2147483812" r:id="rId4"/>
    <p:sldLayoutId id="2147483813" r:id="rId5"/>
    <p:sldLayoutId id="2147483814" r:id="rId6"/>
    <p:sldLayoutId id="2147483815" r:id="rId7"/>
    <p:sldLayoutId id="2147483816" r:id="rId8"/>
  </p:sldLayoutIdLst>
  <p:txStyles>
    <p:titleStyle>
      <a:lvl1pPr algn="l" rtl="0" eaLnBrk="1" fontAlgn="base" hangingPunct="1">
        <a:lnSpc>
          <a:spcPct val="90000"/>
        </a:lnSpc>
        <a:spcBef>
          <a:spcPct val="0"/>
        </a:spcBef>
        <a:spcAft>
          <a:spcPct val="0"/>
        </a:spcAft>
        <a:defRPr sz="4000" b="1" kern="1200">
          <a:solidFill>
            <a:srgbClr val="1C1C1C"/>
          </a:solidFill>
          <a:latin typeface="Twinkl" pitchFamily="50" charset="0"/>
          <a:ea typeface="+mj-ea"/>
          <a:cs typeface="+mj-cs"/>
        </a:defRPr>
      </a:lvl1pPr>
      <a:lvl2pPr algn="l" rtl="0" eaLnBrk="1" fontAlgn="base" hangingPunct="1">
        <a:lnSpc>
          <a:spcPct val="90000"/>
        </a:lnSpc>
        <a:spcBef>
          <a:spcPct val="0"/>
        </a:spcBef>
        <a:spcAft>
          <a:spcPct val="0"/>
        </a:spcAft>
        <a:defRPr sz="4000" b="1">
          <a:solidFill>
            <a:srgbClr val="1C1C1C"/>
          </a:solidFill>
          <a:latin typeface="Twinkl" pitchFamily="2" charset="0"/>
        </a:defRPr>
      </a:lvl2pPr>
      <a:lvl3pPr algn="l" rtl="0" eaLnBrk="1" fontAlgn="base" hangingPunct="1">
        <a:lnSpc>
          <a:spcPct val="90000"/>
        </a:lnSpc>
        <a:spcBef>
          <a:spcPct val="0"/>
        </a:spcBef>
        <a:spcAft>
          <a:spcPct val="0"/>
        </a:spcAft>
        <a:defRPr sz="4000" b="1">
          <a:solidFill>
            <a:srgbClr val="1C1C1C"/>
          </a:solidFill>
          <a:latin typeface="Twinkl" pitchFamily="2" charset="0"/>
        </a:defRPr>
      </a:lvl3pPr>
      <a:lvl4pPr algn="l" rtl="0" eaLnBrk="1" fontAlgn="base" hangingPunct="1">
        <a:lnSpc>
          <a:spcPct val="90000"/>
        </a:lnSpc>
        <a:spcBef>
          <a:spcPct val="0"/>
        </a:spcBef>
        <a:spcAft>
          <a:spcPct val="0"/>
        </a:spcAft>
        <a:defRPr sz="4000" b="1">
          <a:solidFill>
            <a:srgbClr val="1C1C1C"/>
          </a:solidFill>
          <a:latin typeface="Twinkl" pitchFamily="2" charset="0"/>
        </a:defRPr>
      </a:lvl4pPr>
      <a:lvl5pPr algn="l" rtl="0" eaLnBrk="1" fontAlgn="base" hangingPunct="1">
        <a:lnSpc>
          <a:spcPct val="90000"/>
        </a:lnSpc>
        <a:spcBef>
          <a:spcPct val="0"/>
        </a:spcBef>
        <a:spcAft>
          <a:spcPct val="0"/>
        </a:spcAft>
        <a:defRPr sz="4000" b="1">
          <a:solidFill>
            <a:srgbClr val="1C1C1C"/>
          </a:solidFill>
          <a:latin typeface="Twinkl" pitchFamily="2" charset="0"/>
        </a:defRPr>
      </a:lvl5pPr>
      <a:lvl6pPr marL="457200" algn="l" rtl="0" eaLnBrk="1" fontAlgn="base" hangingPunct="1">
        <a:lnSpc>
          <a:spcPct val="90000"/>
        </a:lnSpc>
        <a:spcBef>
          <a:spcPct val="0"/>
        </a:spcBef>
        <a:spcAft>
          <a:spcPct val="0"/>
        </a:spcAft>
        <a:defRPr sz="4000" b="1">
          <a:solidFill>
            <a:srgbClr val="1C1C1C"/>
          </a:solidFill>
          <a:latin typeface="Twinkl" pitchFamily="2" charset="0"/>
        </a:defRPr>
      </a:lvl6pPr>
      <a:lvl7pPr marL="914400" algn="l" rtl="0" eaLnBrk="1" fontAlgn="base" hangingPunct="1">
        <a:lnSpc>
          <a:spcPct val="90000"/>
        </a:lnSpc>
        <a:spcBef>
          <a:spcPct val="0"/>
        </a:spcBef>
        <a:spcAft>
          <a:spcPct val="0"/>
        </a:spcAft>
        <a:defRPr sz="4000" b="1">
          <a:solidFill>
            <a:srgbClr val="1C1C1C"/>
          </a:solidFill>
          <a:latin typeface="Twinkl" pitchFamily="2" charset="0"/>
        </a:defRPr>
      </a:lvl7pPr>
      <a:lvl8pPr marL="1371600" algn="l" rtl="0" eaLnBrk="1" fontAlgn="base" hangingPunct="1">
        <a:lnSpc>
          <a:spcPct val="90000"/>
        </a:lnSpc>
        <a:spcBef>
          <a:spcPct val="0"/>
        </a:spcBef>
        <a:spcAft>
          <a:spcPct val="0"/>
        </a:spcAft>
        <a:defRPr sz="4000" b="1">
          <a:solidFill>
            <a:srgbClr val="1C1C1C"/>
          </a:solidFill>
          <a:latin typeface="Twinkl" pitchFamily="2" charset="0"/>
        </a:defRPr>
      </a:lvl8pPr>
      <a:lvl9pPr marL="1828800" algn="l" rtl="0" eaLnBrk="1" fontAlgn="base" hangingPunct="1">
        <a:lnSpc>
          <a:spcPct val="90000"/>
        </a:lnSpc>
        <a:spcBef>
          <a:spcPct val="0"/>
        </a:spcBef>
        <a:spcAft>
          <a:spcPct val="0"/>
        </a:spcAft>
        <a:defRPr sz="4000" b="1">
          <a:solidFill>
            <a:srgbClr val="1C1C1C"/>
          </a:solidFill>
          <a:latin typeface="Twinkl" pitchFamily="2" charset="0"/>
        </a:defRPr>
      </a:lvl9pPr>
    </p:titleStyle>
    <p:bodyStyle>
      <a:lvl1pPr marL="228600" indent="-228600" algn="l" rtl="0" eaLnBrk="1" fontAlgn="base" hangingPunct="1">
        <a:lnSpc>
          <a:spcPct val="90000"/>
        </a:lnSpc>
        <a:spcBef>
          <a:spcPts val="1000"/>
        </a:spcBef>
        <a:spcAft>
          <a:spcPct val="0"/>
        </a:spcAft>
        <a:buFont typeface="Arial" panose="020B0604020202020204" pitchFamily="34" charset="0"/>
        <a:buChar char="•"/>
        <a:defRPr kern="1200">
          <a:solidFill>
            <a:srgbClr val="1C1C1C"/>
          </a:solidFill>
          <a:latin typeface="Twinkl" pitchFamily="50" charset="0"/>
          <a:ea typeface="Sassoon Infant Rg" panose="02000503030000020003" pitchFamily="50" charset="0"/>
          <a:cs typeface="Sassoon Infant Rg" charset="0"/>
        </a:defRPr>
      </a:lvl1pPr>
      <a:lvl2pPr marL="685800" indent="-228600" algn="l" rtl="0" eaLnBrk="1" fontAlgn="base" hangingPunct="1">
        <a:lnSpc>
          <a:spcPct val="90000"/>
        </a:lnSpc>
        <a:spcBef>
          <a:spcPts val="500"/>
        </a:spcBef>
        <a:spcAft>
          <a:spcPct val="0"/>
        </a:spcAft>
        <a:buFont typeface="Arial" panose="020B0604020202020204" pitchFamily="34" charset="0"/>
        <a:buChar char="•"/>
        <a:defRPr sz="1600" kern="1200">
          <a:solidFill>
            <a:srgbClr val="1C1C1C"/>
          </a:solidFill>
          <a:latin typeface="Twinkl" pitchFamily="50" charset="0"/>
          <a:ea typeface="Sassoon Infant Rg" panose="02000503030000020003" pitchFamily="50" charset="0"/>
          <a:cs typeface="Sassoon Infant Rg" charset="0"/>
        </a:defRPr>
      </a:lvl2pPr>
      <a:lvl3pPr marL="1143000" indent="-228600" algn="l" rtl="0" eaLnBrk="1" fontAlgn="base" hangingPunct="1">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charset="0"/>
        </a:defRPr>
      </a:lvl3pPr>
      <a:lvl4pPr marL="1600200" indent="-228600" algn="l" rtl="0" eaLnBrk="1" fontAlgn="base" hangingPunct="1">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charset="0"/>
        </a:defRPr>
      </a:lvl4pPr>
      <a:lvl5pPr marL="2057400" indent="-228600" algn="l" rtl="0" eaLnBrk="1" fontAlgn="base" hangingPunct="1">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slide" Target="slide6.xml"/><Relationship Id="rId3" Type="http://schemas.openxmlformats.org/officeDocument/2006/relationships/slide" Target="slide10.xml"/><Relationship Id="rId7" Type="http://schemas.openxmlformats.org/officeDocument/2006/relationships/slide" Target="slide4.xml"/><Relationship Id="rId12" Type="http://schemas.openxmlformats.org/officeDocument/2006/relationships/image" Target="../media/image8.png"/><Relationship Id="rId2" Type="http://schemas.openxmlformats.org/officeDocument/2006/relationships/notesSlide" Target="../notesSlides/notesSlide1.xml"/><Relationship Id="rId1" Type="http://schemas.openxmlformats.org/officeDocument/2006/relationships/slideLayout" Target="../slideLayouts/slideLayout3.xml"/><Relationship Id="rId6" Type="http://schemas.openxmlformats.org/officeDocument/2006/relationships/image" Target="../media/image5.jpeg"/><Relationship Id="rId11" Type="http://schemas.openxmlformats.org/officeDocument/2006/relationships/image" Target="../media/image7.png"/><Relationship Id="rId5" Type="http://schemas.openxmlformats.org/officeDocument/2006/relationships/slide" Target="slide3.xml"/><Relationship Id="rId10" Type="http://schemas.openxmlformats.org/officeDocument/2006/relationships/image" Target="../media/image6.png"/><Relationship Id="rId4" Type="http://schemas.openxmlformats.org/officeDocument/2006/relationships/hyperlink" Target="https://www.twinkl.co.uk/newsroom/story/lava-lake" TargetMode="External"/><Relationship Id="rId9" Type="http://schemas.openxmlformats.org/officeDocument/2006/relationships/slide" Target="slide8.xml"/></Relationships>
</file>

<file path=ppt/slides/_rels/slide3.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slide" Target="slide2.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10.png"/><Relationship Id="rId7" Type="http://schemas.openxmlformats.org/officeDocument/2006/relationships/slide" Target="slide2.xml"/><Relationship Id="rId12" Type="http://schemas.openxmlformats.org/officeDocument/2006/relationships/image" Target="../media/image16.png"/><Relationship Id="rId2" Type="http://schemas.openxmlformats.org/officeDocument/2006/relationships/hyperlink" Target="http://www.nasa.gov/" TargetMode="External"/><Relationship Id="rId1" Type="http://schemas.openxmlformats.org/officeDocument/2006/relationships/slideLayout" Target="../slideLayouts/slideLayout7.xml"/><Relationship Id="rId6" Type="http://schemas.openxmlformats.org/officeDocument/2006/relationships/image" Target="../media/image12.png"/><Relationship Id="rId11" Type="http://schemas.openxmlformats.org/officeDocument/2006/relationships/image" Target="../media/image15.png"/><Relationship Id="rId5" Type="http://schemas.openxmlformats.org/officeDocument/2006/relationships/slide" Target="slide4.xml"/><Relationship Id="rId10" Type="http://schemas.openxmlformats.org/officeDocument/2006/relationships/image" Target="../media/image14.jpeg"/><Relationship Id="rId4" Type="http://schemas.openxmlformats.org/officeDocument/2006/relationships/image" Target="../media/image11.png"/><Relationship Id="rId9" Type="http://schemas.openxmlformats.org/officeDocument/2006/relationships/slide" Target="slide5.xml"/></Relationships>
</file>

<file path=ppt/slides/_rels/slide5.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slide" Target="slide4.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18.png"/><Relationship Id="rId7" Type="http://schemas.openxmlformats.org/officeDocument/2006/relationships/slide" Target="slide2.xml"/><Relationship Id="rId2" Type="http://schemas.openxmlformats.org/officeDocument/2006/relationships/hyperlink" Target="http://www.nasa.gov/" TargetMode="External"/><Relationship Id="rId1" Type="http://schemas.openxmlformats.org/officeDocument/2006/relationships/slideLayout" Target="../slideLayouts/slideLayout7.xml"/><Relationship Id="rId6" Type="http://schemas.openxmlformats.org/officeDocument/2006/relationships/image" Target="../media/image12.png"/><Relationship Id="rId11" Type="http://schemas.openxmlformats.org/officeDocument/2006/relationships/image" Target="../media/image20.png"/><Relationship Id="rId5" Type="http://schemas.openxmlformats.org/officeDocument/2006/relationships/slide" Target="slide4.xml"/><Relationship Id="rId10" Type="http://schemas.openxmlformats.org/officeDocument/2006/relationships/image" Target="../media/image19.jpeg"/><Relationship Id="rId4" Type="http://schemas.openxmlformats.org/officeDocument/2006/relationships/image" Target="../media/image11.png"/><Relationship Id="rId9" Type="http://schemas.openxmlformats.org/officeDocument/2006/relationships/slide" Target="slide7.xml"/></Relationships>
</file>

<file path=ppt/slides/_rels/slide7.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slide" Target="slide6.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8" Type="http://schemas.openxmlformats.org/officeDocument/2006/relationships/slide" Target="slide2.xml"/><Relationship Id="rId3" Type="http://schemas.openxmlformats.org/officeDocument/2006/relationships/hyperlink" Target="https://www.twinkl.co.uk/resource/t-g-200-new-tectonic-plates-powerpoint-presentation" TargetMode="External"/><Relationship Id="rId7" Type="http://schemas.openxmlformats.org/officeDocument/2006/relationships/image" Target="../media/image12.png"/><Relationship Id="rId12" Type="http://schemas.openxmlformats.org/officeDocument/2006/relationships/image" Target="../media/image24.png"/><Relationship Id="rId2" Type="http://schemas.openxmlformats.org/officeDocument/2006/relationships/hyperlink" Target="http://www.nasa.gov/" TargetMode="External"/><Relationship Id="rId1" Type="http://schemas.openxmlformats.org/officeDocument/2006/relationships/slideLayout" Target="../slideLayouts/slideLayout7.xml"/><Relationship Id="rId6" Type="http://schemas.openxmlformats.org/officeDocument/2006/relationships/slide" Target="slide4.xml"/><Relationship Id="rId11" Type="http://schemas.openxmlformats.org/officeDocument/2006/relationships/image" Target="../media/image23.jpeg"/><Relationship Id="rId5" Type="http://schemas.openxmlformats.org/officeDocument/2006/relationships/image" Target="../media/image11.png"/><Relationship Id="rId10" Type="http://schemas.openxmlformats.org/officeDocument/2006/relationships/slide" Target="slide9.xml"/><Relationship Id="rId4" Type="http://schemas.openxmlformats.org/officeDocument/2006/relationships/image" Target="../media/image22.png"/><Relationship Id="rId9" Type="http://schemas.openxmlformats.org/officeDocument/2006/relationships/image" Target="../media/image13.png"/></Relationships>
</file>

<file path=ppt/slides/_rels/slide9.xml.rels><?xml version="1.0" encoding="UTF-8" standalone="yes"?>
<Relationships xmlns="http://schemas.openxmlformats.org/package/2006/relationships"><Relationship Id="rId3" Type="http://schemas.openxmlformats.org/officeDocument/2006/relationships/image" Target="../media/image25.jpg"/><Relationship Id="rId2" Type="http://schemas.openxmlformats.org/officeDocument/2006/relationships/slide" Target="slide8.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slide" Target="slide2.xml"/><Relationship Id="rId1" Type="http://schemas.openxmlformats.org/officeDocument/2006/relationships/slideLayout" Target="../slideLayouts/slideLayout8.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973667" y="1365481"/>
            <a:ext cx="7196667" cy="1231106"/>
          </a:xfrm>
          <a:prstGeom prst="rect">
            <a:avLst/>
          </a:prstGeom>
          <a:noFill/>
        </p:spPr>
        <p:txBody>
          <a:bodyPr lIns="0" tIns="0" rIns="0" bIns="0" spcCol="360000">
            <a:spAutoFit/>
          </a:bodyPr>
          <a:lstStyle/>
          <a:p>
            <a:pPr algn="ctr" eaLnBrk="1" fontAlgn="auto" hangingPunct="1">
              <a:spcBef>
                <a:spcPts val="0"/>
              </a:spcBef>
              <a:spcAft>
                <a:spcPts val="1200"/>
              </a:spcAft>
              <a:defRPr/>
            </a:pPr>
            <a:r>
              <a:rPr lang="en-GB" sz="8000" b="1" dirty="0">
                <a:ln w="12700" cap="rnd" cmpd="sng">
                  <a:solidFill>
                    <a:sysClr val="windowText" lastClr="000000"/>
                  </a:solidFill>
                </a:ln>
                <a:solidFill>
                  <a:schemeClr val="bg1"/>
                </a:solidFill>
                <a:latin typeface="Twinkl ExtraBold" pitchFamily="2" charset="0"/>
              </a:rPr>
              <a:t>Lava Lake</a:t>
            </a:r>
          </a:p>
        </p:txBody>
      </p:sp>
      <p:sp>
        <p:nvSpPr>
          <p:cNvPr id="3" name="TextBox 2"/>
          <p:cNvSpPr txBox="1"/>
          <p:nvPr/>
        </p:nvSpPr>
        <p:spPr>
          <a:xfrm>
            <a:off x="973667" y="2596587"/>
            <a:ext cx="7196667" cy="1231106"/>
          </a:xfrm>
          <a:prstGeom prst="rect">
            <a:avLst/>
          </a:prstGeom>
          <a:noFill/>
        </p:spPr>
        <p:txBody>
          <a:bodyPr lIns="0" tIns="0" rIns="0" bIns="0" spcCol="360000">
            <a:spAutoFit/>
          </a:bodyPr>
          <a:lstStyle/>
          <a:p>
            <a:pPr algn="ctr" eaLnBrk="1" fontAlgn="auto" hangingPunct="1">
              <a:spcBef>
                <a:spcPts val="0"/>
              </a:spcBef>
              <a:spcAft>
                <a:spcPts val="1200"/>
              </a:spcAft>
              <a:defRPr/>
            </a:pPr>
            <a:r>
              <a:rPr lang="en-GB" sz="4000" b="1" dirty="0">
                <a:ln w="12700" cap="rnd" cmpd="sng">
                  <a:solidFill>
                    <a:sysClr val="windowText" lastClr="000000"/>
                  </a:solidFill>
                </a:ln>
                <a:solidFill>
                  <a:schemeClr val="bg1"/>
                </a:solidFill>
                <a:latin typeface="Twinkl ExtraBold" pitchFamily="2" charset="0"/>
              </a:rPr>
              <a:t>Lava Lake Found on Frozen Island Near Antarctica</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grpId="0" nodeType="withEffect">
                                  <p:stCondLst>
                                    <p:cond delay="500"/>
                                  </p:stCondLst>
                                  <p:childTnLst>
                                    <p:set>
                                      <p:cBhvr>
                                        <p:cTn id="9" dur="1" fill="hold">
                                          <p:stCondLst>
                                            <p:cond delay="0"/>
                                          </p:stCondLst>
                                        </p:cTn>
                                        <p:tgtEl>
                                          <p:spTgt spid="3"/>
                                        </p:tgtEl>
                                        <p:attrNameLst>
                                          <p:attrName>style.visibility</p:attrName>
                                        </p:attrNameLst>
                                      </p:cBhvr>
                                      <p:to>
                                        <p:strVal val="visible"/>
                                      </p:to>
                                    </p:set>
                                    <p:animEffect transition="in" filter="fade">
                                      <p:cBhvr>
                                        <p:cTn id="10"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extBox 20"/>
          <p:cNvSpPr txBox="1"/>
          <p:nvPr/>
        </p:nvSpPr>
        <p:spPr>
          <a:xfrm>
            <a:off x="536116" y="1319688"/>
            <a:ext cx="5930489" cy="4993564"/>
          </a:xfrm>
          <a:prstGeom prst="rect">
            <a:avLst/>
          </a:prstGeom>
          <a:noFill/>
        </p:spPr>
        <p:txBody>
          <a:bodyPr lIns="0" tIns="0" rIns="0" bIns="0" numCol="2" spcCol="360000"/>
          <a:lstStyle/>
          <a:p>
            <a:pPr eaLnBrk="1" fontAlgn="auto" hangingPunct="1">
              <a:spcBef>
                <a:spcPts val="0"/>
              </a:spcBef>
              <a:spcAft>
                <a:spcPts val="600"/>
              </a:spcAft>
              <a:defRPr/>
            </a:pPr>
            <a:endParaRPr lang="en-GB" sz="1200" dirty="0">
              <a:latin typeface="+mn-lt"/>
            </a:endParaRPr>
          </a:p>
          <a:p>
            <a:pPr eaLnBrk="1" fontAlgn="auto" hangingPunct="1">
              <a:spcBef>
                <a:spcPts val="0"/>
              </a:spcBef>
              <a:spcAft>
                <a:spcPts val="600"/>
              </a:spcAft>
              <a:defRPr/>
            </a:pPr>
            <a:endParaRPr lang="en-GB" sz="1200" dirty="0">
              <a:latin typeface="+mn-lt"/>
            </a:endParaRPr>
          </a:p>
          <a:p>
            <a:pPr eaLnBrk="1" fontAlgn="auto" hangingPunct="1">
              <a:spcBef>
                <a:spcPts val="0"/>
              </a:spcBef>
              <a:spcAft>
                <a:spcPts val="600"/>
              </a:spcAft>
              <a:defRPr/>
            </a:pPr>
            <a:endParaRPr lang="en-GB" sz="1200" dirty="0">
              <a:latin typeface="+mn-lt"/>
            </a:endParaRPr>
          </a:p>
          <a:p>
            <a:pPr eaLnBrk="1" fontAlgn="auto" hangingPunct="1">
              <a:spcBef>
                <a:spcPts val="0"/>
              </a:spcBef>
              <a:spcAft>
                <a:spcPts val="600"/>
              </a:spcAft>
              <a:defRPr/>
            </a:pPr>
            <a:endParaRPr lang="en-GB" sz="1200" dirty="0">
              <a:latin typeface="+mn-lt"/>
            </a:endParaRPr>
          </a:p>
          <a:p>
            <a:pPr eaLnBrk="1" fontAlgn="auto" hangingPunct="1">
              <a:spcBef>
                <a:spcPts val="0"/>
              </a:spcBef>
              <a:spcAft>
                <a:spcPts val="600"/>
              </a:spcAft>
              <a:defRPr/>
            </a:pPr>
            <a:endParaRPr lang="en-GB" sz="1200" dirty="0">
              <a:latin typeface="+mn-lt"/>
            </a:endParaRPr>
          </a:p>
          <a:p>
            <a:pPr eaLnBrk="1" fontAlgn="auto" hangingPunct="1">
              <a:spcBef>
                <a:spcPts val="0"/>
              </a:spcBef>
              <a:spcAft>
                <a:spcPts val="600"/>
              </a:spcAft>
              <a:defRPr/>
            </a:pPr>
            <a:endParaRPr lang="en-GB" sz="1200" dirty="0">
              <a:latin typeface="+mn-lt"/>
            </a:endParaRPr>
          </a:p>
          <a:p>
            <a:pPr eaLnBrk="1" fontAlgn="auto" hangingPunct="1">
              <a:spcBef>
                <a:spcPts val="0"/>
              </a:spcBef>
              <a:spcAft>
                <a:spcPts val="600"/>
              </a:spcAft>
              <a:defRPr/>
            </a:pPr>
            <a:endParaRPr lang="en-GB" sz="1200" dirty="0">
              <a:latin typeface="+mn-lt"/>
            </a:endParaRPr>
          </a:p>
          <a:p>
            <a:pPr eaLnBrk="1" fontAlgn="auto" hangingPunct="1">
              <a:spcBef>
                <a:spcPts val="0"/>
              </a:spcBef>
              <a:spcAft>
                <a:spcPts val="600"/>
              </a:spcAft>
              <a:defRPr/>
            </a:pPr>
            <a:endParaRPr lang="en-GB" sz="1200" dirty="0">
              <a:latin typeface="+mn-lt"/>
            </a:endParaRPr>
          </a:p>
          <a:p>
            <a:pPr eaLnBrk="1" fontAlgn="auto" hangingPunct="1">
              <a:spcBef>
                <a:spcPts val="0"/>
              </a:spcBef>
              <a:spcAft>
                <a:spcPts val="600"/>
              </a:spcAft>
              <a:defRPr/>
            </a:pPr>
            <a:endParaRPr lang="en-GB" sz="1200" dirty="0">
              <a:latin typeface="+mn-lt"/>
            </a:endParaRPr>
          </a:p>
          <a:p>
            <a:pPr eaLnBrk="1" fontAlgn="auto" hangingPunct="1">
              <a:spcBef>
                <a:spcPts val="0"/>
              </a:spcBef>
              <a:spcAft>
                <a:spcPts val="600"/>
              </a:spcAft>
              <a:defRPr/>
            </a:pPr>
            <a:endParaRPr lang="en-GB" sz="1300" dirty="0">
              <a:latin typeface="+mn-lt"/>
            </a:endParaRPr>
          </a:p>
          <a:p>
            <a:pPr eaLnBrk="1" fontAlgn="auto" hangingPunct="1">
              <a:spcBef>
                <a:spcPts val="0"/>
              </a:spcBef>
              <a:spcAft>
                <a:spcPts val="600"/>
              </a:spcAft>
              <a:defRPr/>
            </a:pPr>
            <a:r>
              <a:rPr lang="en-GB" sz="1300" dirty="0">
                <a:latin typeface="+mn-lt"/>
              </a:rPr>
              <a:t>Scientists have found a rare lake of fiery </a:t>
            </a:r>
            <a:r>
              <a:rPr lang="en-GB" sz="1300" dirty="0">
                <a:latin typeface="+mn-lt"/>
                <a:hlinkClick r:id="rId3" action="ppaction://hlinksldjump"/>
              </a:rPr>
              <a:t>lava</a:t>
            </a:r>
            <a:r>
              <a:rPr lang="en-GB" sz="1300" dirty="0">
                <a:latin typeface="+mn-lt"/>
              </a:rPr>
              <a:t> in a rather unusual place — on a frozen island next to Antarctica!</a:t>
            </a:r>
          </a:p>
          <a:p>
            <a:pPr eaLnBrk="1" fontAlgn="auto" hangingPunct="1">
              <a:spcBef>
                <a:spcPts val="0"/>
              </a:spcBef>
              <a:spcAft>
                <a:spcPts val="600"/>
              </a:spcAft>
              <a:defRPr/>
            </a:pPr>
            <a:r>
              <a:rPr lang="en-GB" sz="1300" dirty="0">
                <a:latin typeface="+mn-lt"/>
              </a:rPr>
              <a:t>The South Sandwich Islands are an incredibly cold group of tiny </a:t>
            </a:r>
            <a:r>
              <a:rPr lang="en-GB" sz="1300" dirty="0" err="1">
                <a:latin typeface="+mn-lt"/>
              </a:rPr>
              <a:t>subantarctic</a:t>
            </a:r>
            <a:r>
              <a:rPr lang="en-GB" sz="1300" dirty="0">
                <a:latin typeface="+mn-lt"/>
              </a:rPr>
              <a:t> islands. However, in the middle of one of these remote and icy islands, scientists have discovered a blazing lava lake! </a:t>
            </a:r>
          </a:p>
          <a:p>
            <a:pPr eaLnBrk="1" fontAlgn="auto" hangingPunct="1">
              <a:spcBef>
                <a:spcPts val="0"/>
              </a:spcBef>
              <a:spcAft>
                <a:spcPts val="600"/>
              </a:spcAft>
              <a:defRPr/>
            </a:pPr>
            <a:endParaRPr lang="en-GB" sz="1300" dirty="0">
              <a:latin typeface="+mn-lt"/>
            </a:endParaRPr>
          </a:p>
          <a:p>
            <a:pPr eaLnBrk="1" fontAlgn="auto" hangingPunct="1">
              <a:spcBef>
                <a:spcPts val="0"/>
              </a:spcBef>
              <a:spcAft>
                <a:spcPts val="600"/>
              </a:spcAft>
              <a:defRPr/>
            </a:pPr>
            <a:endParaRPr lang="en-GB" sz="1300" dirty="0">
              <a:latin typeface="+mn-lt"/>
            </a:endParaRPr>
          </a:p>
          <a:p>
            <a:pPr eaLnBrk="1" fontAlgn="auto" hangingPunct="1">
              <a:spcBef>
                <a:spcPts val="0"/>
              </a:spcBef>
              <a:spcAft>
                <a:spcPts val="600"/>
              </a:spcAft>
              <a:defRPr/>
            </a:pPr>
            <a:r>
              <a:rPr lang="en-GB" sz="1300" dirty="0">
                <a:latin typeface="+mn-lt"/>
              </a:rPr>
              <a:t>The lava lake is incredibly rare — across the entire world there are only eight!</a:t>
            </a:r>
          </a:p>
          <a:p>
            <a:pPr eaLnBrk="1" fontAlgn="auto" hangingPunct="1">
              <a:spcBef>
                <a:spcPts val="0"/>
              </a:spcBef>
              <a:spcAft>
                <a:spcPts val="600"/>
              </a:spcAft>
              <a:defRPr/>
            </a:pPr>
            <a:r>
              <a:rPr lang="en-GB" sz="1300" dirty="0">
                <a:latin typeface="+mn-lt"/>
              </a:rPr>
              <a:t>The </a:t>
            </a:r>
            <a:r>
              <a:rPr lang="en-GB" sz="1300" dirty="0">
                <a:latin typeface="+mn-lt"/>
                <a:hlinkClick r:id="rId3" action="ppaction://hlinksldjump"/>
              </a:rPr>
              <a:t>molten</a:t>
            </a:r>
            <a:r>
              <a:rPr lang="en-GB" sz="1300" dirty="0">
                <a:latin typeface="+mn-lt"/>
              </a:rPr>
              <a:t> lake is inside the </a:t>
            </a:r>
            <a:r>
              <a:rPr lang="en-GB" sz="1300" dirty="0">
                <a:latin typeface="+mn-lt"/>
                <a:hlinkClick r:id="rId3" action="ppaction://hlinksldjump"/>
              </a:rPr>
              <a:t>volcano</a:t>
            </a:r>
            <a:r>
              <a:rPr lang="en-GB" sz="1300" dirty="0">
                <a:latin typeface="+mn-lt"/>
              </a:rPr>
              <a:t> of Mount Michael on Saunders Island, one of the South Sandwich Islands.</a:t>
            </a:r>
          </a:p>
          <a:p>
            <a:pPr eaLnBrk="1" fontAlgn="auto" hangingPunct="1">
              <a:spcBef>
                <a:spcPts val="0"/>
              </a:spcBef>
              <a:spcAft>
                <a:spcPts val="600"/>
              </a:spcAft>
              <a:defRPr/>
            </a:pPr>
            <a:r>
              <a:rPr lang="en-GB" sz="1300" dirty="0">
                <a:latin typeface="+mn-lt"/>
              </a:rPr>
              <a:t> For nearly 30 years, scientists have suspected that Mount Michael had a permanent lake of lava inside it; the volcano’s heat suggested a source of </a:t>
            </a:r>
            <a:r>
              <a:rPr lang="en-GB" sz="1300" dirty="0">
                <a:latin typeface="+mn-lt"/>
                <a:hlinkClick r:id="rId3" action="ppaction://hlinksldjump"/>
              </a:rPr>
              <a:t>magma</a:t>
            </a:r>
            <a:r>
              <a:rPr lang="en-GB" sz="1300" dirty="0">
                <a:latin typeface="+mn-lt"/>
              </a:rPr>
              <a:t> inside. </a:t>
            </a:r>
          </a:p>
          <a:p>
            <a:pPr eaLnBrk="1" fontAlgn="auto" hangingPunct="1">
              <a:spcBef>
                <a:spcPts val="0"/>
              </a:spcBef>
              <a:spcAft>
                <a:spcPts val="600"/>
              </a:spcAft>
              <a:defRPr/>
            </a:pPr>
            <a:r>
              <a:rPr lang="en-GB" sz="1300" dirty="0">
                <a:latin typeface="+mn-lt"/>
              </a:rPr>
              <a:t>Scientists used satellite images to examine deep inside the volcano. There, they found clear evidence of a molten lava lake. </a:t>
            </a:r>
          </a:p>
          <a:p>
            <a:pPr eaLnBrk="1" fontAlgn="auto" hangingPunct="1">
              <a:spcBef>
                <a:spcPts val="0"/>
              </a:spcBef>
              <a:spcAft>
                <a:spcPts val="600"/>
              </a:spcAft>
              <a:defRPr/>
            </a:pPr>
            <a:r>
              <a:rPr lang="en-GB" sz="1300" dirty="0">
                <a:latin typeface="+mn-lt"/>
              </a:rPr>
              <a:t>This discovery just shows how many wonders of the world we have yet to discover!</a:t>
            </a:r>
          </a:p>
          <a:p>
            <a:pPr eaLnBrk="1" fontAlgn="auto" hangingPunct="1">
              <a:spcBef>
                <a:spcPts val="0"/>
              </a:spcBef>
              <a:spcAft>
                <a:spcPts val="600"/>
              </a:spcAft>
              <a:defRPr/>
            </a:pPr>
            <a:r>
              <a:rPr lang="en-GB" sz="1100" dirty="0">
                <a:latin typeface="+mn-lt"/>
              </a:rPr>
              <a:t>Read the full article online </a:t>
            </a:r>
            <a:r>
              <a:rPr lang="en-GB" sz="1100" b="1" u="sng" dirty="0">
                <a:solidFill>
                  <a:schemeClr val="accent5"/>
                </a:solidFill>
                <a:latin typeface="+mn-lt"/>
                <a:hlinkClick r:id="rId4"/>
              </a:rPr>
              <a:t>here</a:t>
            </a:r>
            <a:r>
              <a:rPr lang="en-GB" sz="1100" dirty="0">
                <a:latin typeface="+mn-lt"/>
              </a:rPr>
              <a:t>.</a:t>
            </a:r>
          </a:p>
        </p:txBody>
      </p:sp>
      <p:pic>
        <p:nvPicPr>
          <p:cNvPr id="38" name="Picture 37">
            <a:hlinkClick r:id="rId5" action="ppaction://hlinksldjump"/>
          </p:cNvPr>
          <p:cNvPicPr>
            <a:picLocks noChangeAspect="1"/>
          </p:cNvPicPr>
          <p:nvPr/>
        </p:nvPicPr>
        <p:blipFill rotWithShape="1">
          <a:blip r:embed="rId6" cstate="print">
            <a:extLst>
              <a:ext uri="{28A0092B-C50C-407E-A947-70E740481C1C}">
                <a14:useLocalDpi xmlns:a14="http://schemas.microsoft.com/office/drawing/2010/main"/>
              </a:ext>
            </a:extLst>
          </a:blip>
          <a:srcRect/>
          <a:stretch/>
        </p:blipFill>
        <p:spPr>
          <a:xfrm>
            <a:off x="6557963" y="1322655"/>
            <a:ext cx="2051050" cy="4610117"/>
          </a:xfrm>
          <a:prstGeom prst="rect">
            <a:avLst/>
          </a:prstGeom>
        </p:spPr>
      </p:pic>
      <p:sp>
        <p:nvSpPr>
          <p:cNvPr id="22" name="Rectangle 21"/>
          <p:cNvSpPr/>
          <p:nvPr/>
        </p:nvSpPr>
        <p:spPr>
          <a:xfrm>
            <a:off x="0" y="477838"/>
            <a:ext cx="9144000" cy="3159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eaLnBrk="1" fontAlgn="auto" hangingPunct="1">
              <a:spcBef>
                <a:spcPts val="0"/>
              </a:spcBef>
              <a:spcAft>
                <a:spcPts val="0"/>
              </a:spcAft>
              <a:defRPr/>
            </a:pPr>
            <a:r>
              <a:rPr lang="en-GB" sz="2800" dirty="0">
                <a:solidFill>
                  <a:schemeClr val="tx1"/>
                </a:solidFill>
                <a:latin typeface="Twinkl ExtraBold" pitchFamily="2" charset="0"/>
              </a:rPr>
              <a:t>Daily       News</a:t>
            </a:r>
          </a:p>
        </p:txBody>
      </p:sp>
      <p:sp>
        <p:nvSpPr>
          <p:cNvPr id="23" name="TextBox 18"/>
          <p:cNvSpPr txBox="1">
            <a:spLocks noChangeArrowheads="1"/>
          </p:cNvSpPr>
          <p:nvPr/>
        </p:nvSpPr>
        <p:spPr bwMode="auto">
          <a:xfrm>
            <a:off x="536575" y="1319213"/>
            <a:ext cx="2916238" cy="1063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charset="0"/>
                <a:cs typeface="Sassoon Infant Rg" panose="02000503030000020003"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charset="0"/>
                <a:cs typeface="Sassoon Infant Rg" panose="02000503030000020003"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charset="0"/>
                <a:cs typeface="Sassoon Infant Rg" panose="02000503030000020003"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charset="0"/>
                <a:cs typeface="Sassoon Infant Rg" panose="02000503030000020003"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charset="0"/>
                <a:cs typeface="Sassoon Infant Rg" panose="02000503030000020003"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charset="0"/>
                <a:cs typeface="Sassoon Infant Rg" panose="02000503030000020003"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charset="0"/>
                <a:cs typeface="Sassoon Infant Rg" panose="02000503030000020003"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charset="0"/>
                <a:cs typeface="Sassoon Infant Rg" panose="02000503030000020003"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charset="0"/>
                <a:cs typeface="Sassoon Infant Rg" panose="02000503030000020003" charset="0"/>
              </a:defRPr>
            </a:lvl9pPr>
          </a:lstStyle>
          <a:p>
            <a:pPr eaLnBrk="1" hangingPunct="1">
              <a:lnSpc>
                <a:spcPct val="100000"/>
              </a:lnSpc>
              <a:spcBef>
                <a:spcPct val="0"/>
              </a:spcBef>
              <a:spcAft>
                <a:spcPts val="1200"/>
              </a:spcAft>
              <a:buFontTx/>
              <a:buNone/>
            </a:pPr>
            <a:r>
              <a:rPr lang="en-GB" altLang="en-US" sz="2400" b="1" dirty="0">
                <a:solidFill>
                  <a:schemeClr val="tx1"/>
                </a:solidFill>
              </a:rPr>
              <a:t>Lava Lake Found on Frozen Island Near Antarctica</a:t>
            </a:r>
          </a:p>
        </p:txBody>
      </p:sp>
      <p:sp>
        <p:nvSpPr>
          <p:cNvPr id="24" name="TextBox 23"/>
          <p:cNvSpPr txBox="1"/>
          <p:nvPr/>
        </p:nvSpPr>
        <p:spPr>
          <a:xfrm>
            <a:off x="6557963" y="5932772"/>
            <a:ext cx="2051050" cy="380480"/>
          </a:xfrm>
          <a:prstGeom prst="rect">
            <a:avLst/>
          </a:prstGeom>
          <a:solidFill>
            <a:schemeClr val="accent6"/>
          </a:solidFill>
          <a:ln>
            <a:noFill/>
          </a:ln>
        </p:spPr>
        <p:txBody>
          <a:bodyPr lIns="72000" tIns="36000" rIns="72000" bIns="36000" spcCol="360000">
            <a:spAutoFit/>
          </a:bodyPr>
          <a:lstStyle/>
          <a:p>
            <a:pPr eaLnBrk="1" fontAlgn="auto" hangingPunct="1">
              <a:spcBef>
                <a:spcPts val="0"/>
              </a:spcBef>
              <a:spcAft>
                <a:spcPts val="1200"/>
              </a:spcAft>
              <a:defRPr/>
            </a:pPr>
            <a:r>
              <a:rPr lang="en-GB" sz="1000" dirty="0">
                <a:solidFill>
                  <a:schemeClr val="bg1"/>
                </a:solidFill>
                <a:latin typeface="+mn-lt"/>
              </a:rPr>
              <a:t>Illustration: The lava lake on Mount Michael. </a:t>
            </a:r>
          </a:p>
        </p:txBody>
      </p:sp>
      <p:sp>
        <p:nvSpPr>
          <p:cNvPr id="29" name="TextBox 28"/>
          <p:cNvSpPr txBox="1"/>
          <p:nvPr/>
        </p:nvSpPr>
        <p:spPr>
          <a:xfrm>
            <a:off x="215900" y="2544763"/>
            <a:ext cx="3236913" cy="1172217"/>
          </a:xfrm>
          <a:prstGeom prst="rect">
            <a:avLst/>
          </a:prstGeom>
          <a:solidFill>
            <a:schemeClr val="accent6">
              <a:lumMod val="20000"/>
              <a:lumOff val="80000"/>
            </a:schemeClr>
          </a:solidFill>
          <a:ln w="19050">
            <a:solidFill>
              <a:schemeClr val="accent6"/>
            </a:solidFill>
          </a:ln>
        </p:spPr>
        <p:txBody>
          <a:bodyPr lIns="108000" tIns="108000" rIns="108000" bIns="108000" spcCol="360000">
            <a:spAutoFit/>
          </a:bodyPr>
          <a:lstStyle/>
          <a:p>
            <a:pPr marL="180975" indent="-180975" eaLnBrk="1" fontAlgn="auto" hangingPunct="1">
              <a:spcBef>
                <a:spcPts val="0"/>
              </a:spcBef>
              <a:spcAft>
                <a:spcPts val="600"/>
              </a:spcAft>
              <a:buFont typeface="Arial" panose="020B0604020202020204" pitchFamily="34" charset="0"/>
              <a:buChar char="•"/>
              <a:defRPr/>
            </a:pPr>
            <a:r>
              <a:rPr lang="en-GB" sz="1300" b="1" dirty="0">
                <a:latin typeface="+mn-lt"/>
                <a:hlinkClick r:id="rId7" action="ppaction://hlinksldjump"/>
              </a:rPr>
              <a:t>Where are the South Sandwich Islands?</a:t>
            </a:r>
            <a:endParaRPr lang="en-GB" sz="1300" b="1" dirty="0">
              <a:latin typeface="+mn-lt"/>
            </a:endParaRPr>
          </a:p>
          <a:p>
            <a:pPr marL="180975" indent="-180975" eaLnBrk="1" fontAlgn="auto" hangingPunct="1">
              <a:spcBef>
                <a:spcPts val="0"/>
              </a:spcBef>
              <a:spcAft>
                <a:spcPts val="600"/>
              </a:spcAft>
              <a:buFont typeface="Arial" panose="020B0604020202020204" pitchFamily="34" charset="0"/>
              <a:buChar char="•"/>
              <a:defRPr/>
            </a:pPr>
            <a:r>
              <a:rPr lang="en-GB" sz="1300" b="1" dirty="0">
                <a:latin typeface="+mn-lt"/>
                <a:hlinkClick r:id="rId8" action="ppaction://hlinksldjump"/>
              </a:rPr>
              <a:t>How are volcanoes formed? </a:t>
            </a:r>
            <a:endParaRPr lang="en-GB" sz="1300" b="1" dirty="0">
              <a:latin typeface="+mn-lt"/>
            </a:endParaRPr>
          </a:p>
          <a:p>
            <a:pPr marL="180975" indent="-180975" eaLnBrk="1" fontAlgn="auto" hangingPunct="1">
              <a:spcBef>
                <a:spcPts val="0"/>
              </a:spcBef>
              <a:spcAft>
                <a:spcPts val="600"/>
              </a:spcAft>
              <a:buFont typeface="Arial" panose="020B0604020202020204" pitchFamily="34" charset="0"/>
              <a:buChar char="•"/>
              <a:defRPr/>
            </a:pPr>
            <a:r>
              <a:rPr lang="en-GB" sz="1300" b="1" dirty="0">
                <a:latin typeface="+mn-lt"/>
                <a:hlinkClick r:id="rId9" action="ppaction://hlinksldjump"/>
              </a:rPr>
              <a:t>What are tectonic plates?</a:t>
            </a:r>
            <a:endParaRPr lang="en-GB" sz="1300" b="1" dirty="0">
              <a:latin typeface="+mn-lt"/>
            </a:endParaRPr>
          </a:p>
        </p:txBody>
      </p:sp>
      <p:grpSp>
        <p:nvGrpSpPr>
          <p:cNvPr id="30" name="Group 2"/>
          <p:cNvGrpSpPr>
            <a:grpSpLocks/>
          </p:cNvGrpSpPr>
          <p:nvPr/>
        </p:nvGrpSpPr>
        <p:grpSpPr bwMode="auto">
          <a:xfrm>
            <a:off x="442913" y="914400"/>
            <a:ext cx="8251825" cy="285750"/>
            <a:chOff x="442823" y="913677"/>
            <a:chExt cx="8252603" cy="286616"/>
          </a:xfrm>
        </p:grpSpPr>
        <p:sp>
          <p:nvSpPr>
            <p:cNvPr id="31" name="TextBox 20"/>
            <p:cNvSpPr txBox="1">
              <a:spLocks noChangeArrowheads="1"/>
            </p:cNvSpPr>
            <p:nvPr/>
          </p:nvSpPr>
          <p:spPr bwMode="auto">
            <a:xfrm>
              <a:off x="619125" y="964652"/>
              <a:ext cx="3921990"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charset="0"/>
                  <a:cs typeface="Sassoon Infant Rg" panose="02000503030000020003"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charset="0"/>
                  <a:cs typeface="Sassoon Infant Rg" panose="02000503030000020003"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charset="0"/>
                  <a:cs typeface="Sassoon Infant Rg" panose="02000503030000020003"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charset="0"/>
                  <a:cs typeface="Sassoon Infant Rg" panose="02000503030000020003"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charset="0"/>
                  <a:cs typeface="Sassoon Infant Rg" panose="02000503030000020003"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charset="0"/>
                  <a:cs typeface="Sassoon Infant Rg" panose="02000503030000020003"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charset="0"/>
                  <a:cs typeface="Sassoon Infant Rg" panose="02000503030000020003"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charset="0"/>
                  <a:cs typeface="Sassoon Infant Rg" panose="02000503030000020003"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charset="0"/>
                  <a:cs typeface="Sassoon Infant Rg" panose="02000503030000020003" charset="0"/>
                </a:defRPr>
              </a:lvl9pPr>
            </a:lstStyle>
            <a:p>
              <a:pPr eaLnBrk="1" hangingPunct="1">
                <a:lnSpc>
                  <a:spcPct val="100000"/>
                </a:lnSpc>
                <a:spcBef>
                  <a:spcPct val="0"/>
                </a:spcBef>
                <a:buFontTx/>
                <a:buNone/>
              </a:pPr>
              <a:r>
                <a:rPr lang="en-GB" altLang="en-US" sz="1200" dirty="0">
                  <a:solidFill>
                    <a:schemeClr val="tx1"/>
                  </a:solidFill>
                </a:rPr>
                <a:t>Science  x    World News   x</a:t>
              </a:r>
              <a:endParaRPr lang="en-GB" altLang="en-US" sz="1200" b="1" dirty="0">
                <a:solidFill>
                  <a:schemeClr val="tx1"/>
                </a:solidFill>
              </a:endParaRPr>
            </a:p>
          </p:txBody>
        </p:sp>
        <p:sp>
          <p:nvSpPr>
            <p:cNvPr id="32" name="TextBox 9"/>
            <p:cNvSpPr txBox="1">
              <a:spLocks noChangeArrowheads="1"/>
            </p:cNvSpPr>
            <p:nvPr/>
          </p:nvSpPr>
          <p:spPr bwMode="auto">
            <a:xfrm>
              <a:off x="4577812" y="964652"/>
              <a:ext cx="399245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charset="0"/>
                  <a:cs typeface="Sassoon Infant Rg" panose="02000503030000020003"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charset="0"/>
                  <a:cs typeface="Sassoon Infant Rg" panose="02000503030000020003"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charset="0"/>
                  <a:cs typeface="Sassoon Infant Rg" panose="02000503030000020003"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charset="0"/>
                  <a:cs typeface="Sassoon Infant Rg" panose="02000503030000020003"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charset="0"/>
                  <a:cs typeface="Sassoon Infant Rg" panose="02000503030000020003"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charset="0"/>
                  <a:cs typeface="Sassoon Infant Rg" panose="02000503030000020003"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charset="0"/>
                  <a:cs typeface="Sassoon Infant Rg" panose="02000503030000020003"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charset="0"/>
                  <a:cs typeface="Sassoon Infant Rg" panose="02000503030000020003"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charset="0"/>
                  <a:cs typeface="Sassoon Infant Rg" panose="02000503030000020003" charset="0"/>
                </a:defRPr>
              </a:lvl9pPr>
            </a:lstStyle>
            <a:p>
              <a:pPr algn="r" eaLnBrk="1" hangingPunct="1">
                <a:lnSpc>
                  <a:spcPct val="100000"/>
                </a:lnSpc>
                <a:spcBef>
                  <a:spcPct val="0"/>
                </a:spcBef>
                <a:buFontTx/>
                <a:buNone/>
              </a:pPr>
              <a:r>
                <a:rPr lang="en-GB" altLang="en-US" sz="1200" b="1" dirty="0">
                  <a:solidFill>
                    <a:schemeClr val="tx1"/>
                  </a:solidFill>
                </a:rPr>
                <a:t>5</a:t>
              </a:r>
              <a:r>
                <a:rPr lang="en-GB" altLang="en-US" sz="1200" b="1" baseline="30000" dirty="0">
                  <a:solidFill>
                    <a:schemeClr val="tx1"/>
                  </a:solidFill>
                </a:rPr>
                <a:t>th</a:t>
              </a:r>
              <a:r>
                <a:rPr lang="en-GB" altLang="en-US" sz="1200" b="1" dirty="0">
                  <a:solidFill>
                    <a:schemeClr val="tx1"/>
                  </a:solidFill>
                </a:rPr>
                <a:t> July 2019</a:t>
              </a:r>
            </a:p>
          </p:txBody>
        </p:sp>
        <p:cxnSp>
          <p:nvCxnSpPr>
            <p:cNvPr id="33" name="Straight Connector 32"/>
            <p:cNvCxnSpPr/>
            <p:nvPr/>
          </p:nvCxnSpPr>
          <p:spPr>
            <a:xfrm>
              <a:off x="442823" y="913677"/>
              <a:ext cx="8246252" cy="0"/>
            </a:xfrm>
            <a:prstGeom prst="line">
              <a:avLst/>
            </a:prstGeom>
            <a:ln w="25400">
              <a:solidFill>
                <a:srgbClr val="302524"/>
              </a:solidFill>
            </a:ln>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p:nvCxnSpPr>
          <p:spPr>
            <a:xfrm>
              <a:off x="442823" y="1200293"/>
              <a:ext cx="8252603" cy="0"/>
            </a:xfrm>
            <a:prstGeom prst="line">
              <a:avLst/>
            </a:prstGeom>
            <a:ln w="25400">
              <a:solidFill>
                <a:srgbClr val="302524"/>
              </a:solidFill>
            </a:ln>
          </p:spPr>
          <p:style>
            <a:lnRef idx="1">
              <a:schemeClr val="accent1"/>
            </a:lnRef>
            <a:fillRef idx="0">
              <a:schemeClr val="accent1"/>
            </a:fillRef>
            <a:effectRef idx="0">
              <a:schemeClr val="accent1"/>
            </a:effectRef>
            <a:fontRef idx="minor">
              <a:schemeClr val="tx1"/>
            </a:fontRef>
          </p:style>
        </p:cxnSp>
        <p:pic>
          <p:nvPicPr>
            <p:cNvPr id="35" name="Picture 5"/>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bwMode="auto">
            <a:xfrm>
              <a:off x="1143457" y="970288"/>
              <a:ext cx="178863" cy="179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6" name="Picture 22"/>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bwMode="auto">
            <a:xfrm>
              <a:off x="2368573" y="969404"/>
              <a:ext cx="178863" cy="179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37" name="Picture 36"/>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4274932" y="346178"/>
            <a:ext cx="621056" cy="615891"/>
          </a:xfrm>
          <a:prstGeom prst="ellipse">
            <a:avLst/>
          </a:prstGeom>
          <a:solidFill>
            <a:schemeClr val="accent6"/>
          </a:solidFill>
          <a:ln w="19050">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2" name="Picture 1">
            <a:hlinkClick r:id="rId2" action="ppaction://hlinksldjump"/>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487326" y="454471"/>
            <a:ext cx="8161724" cy="5921161"/>
          </a:xfrm>
          <a:prstGeom prst="roundRect">
            <a:avLst>
              <a:gd name="adj" fmla="val 3892"/>
            </a:avLst>
          </a:prstGeom>
        </p:spPr>
      </p:pic>
    </p:spTree>
  </p:cSld>
  <p:clrMapOvr>
    <a:masterClrMapping/>
  </p:clrMapOvr>
  <p:transition spd="slow"/>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TextBox 15"/>
          <p:cNvSpPr txBox="1"/>
          <p:nvPr/>
        </p:nvSpPr>
        <p:spPr>
          <a:xfrm>
            <a:off x="3546475" y="1185863"/>
            <a:ext cx="2919413" cy="923330"/>
          </a:xfrm>
          <a:prstGeom prst="rect">
            <a:avLst/>
          </a:prstGeom>
          <a:solidFill>
            <a:schemeClr val="accent5">
              <a:lumMod val="40000"/>
              <a:lumOff val="60000"/>
            </a:schemeClr>
          </a:solidFill>
        </p:spPr>
        <p:txBody>
          <a:bodyPr>
            <a:spAutoFit/>
          </a:bodyPr>
          <a:lstStyle/>
          <a:p>
            <a:pPr eaLnBrk="1" fontAlgn="auto" hangingPunct="1">
              <a:spcBef>
                <a:spcPts val="0"/>
              </a:spcBef>
              <a:spcAft>
                <a:spcPts val="0"/>
              </a:spcAft>
              <a:defRPr/>
            </a:pPr>
            <a:r>
              <a:rPr lang="en-GB" dirty="0">
                <a:latin typeface="+mn-lt"/>
              </a:rPr>
              <a:t>Many of the islands are either active volcanos or were formed by volcanos.</a:t>
            </a:r>
          </a:p>
        </p:txBody>
      </p:sp>
      <p:sp>
        <p:nvSpPr>
          <p:cNvPr id="12" name="TextBox 11"/>
          <p:cNvSpPr txBox="1"/>
          <p:nvPr/>
        </p:nvSpPr>
        <p:spPr>
          <a:xfrm>
            <a:off x="534987" y="2478385"/>
            <a:ext cx="2919413" cy="923330"/>
          </a:xfrm>
          <a:prstGeom prst="rect">
            <a:avLst/>
          </a:prstGeom>
          <a:solidFill>
            <a:schemeClr val="accent5">
              <a:lumMod val="40000"/>
              <a:lumOff val="60000"/>
            </a:schemeClr>
          </a:solidFill>
        </p:spPr>
        <p:txBody>
          <a:bodyPr>
            <a:spAutoFit/>
          </a:bodyPr>
          <a:lstStyle/>
          <a:p>
            <a:pPr eaLnBrk="1" fontAlgn="auto" hangingPunct="1">
              <a:spcBef>
                <a:spcPts val="0"/>
              </a:spcBef>
              <a:spcAft>
                <a:spcPts val="0"/>
              </a:spcAft>
              <a:defRPr/>
            </a:pPr>
            <a:r>
              <a:rPr lang="en-GB" dirty="0">
                <a:latin typeface="+mn-lt"/>
              </a:rPr>
              <a:t>They are incredibly remote and have no permanent population. </a:t>
            </a:r>
          </a:p>
        </p:txBody>
      </p:sp>
      <p:sp>
        <p:nvSpPr>
          <p:cNvPr id="8" name="TextBox 7"/>
          <p:cNvSpPr txBox="1"/>
          <p:nvPr/>
        </p:nvSpPr>
        <p:spPr>
          <a:xfrm>
            <a:off x="536575" y="1181100"/>
            <a:ext cx="2919413" cy="1200329"/>
          </a:xfrm>
          <a:prstGeom prst="rect">
            <a:avLst/>
          </a:prstGeom>
          <a:solidFill>
            <a:schemeClr val="accent6">
              <a:lumMod val="40000"/>
              <a:lumOff val="60000"/>
            </a:schemeClr>
          </a:solidFill>
        </p:spPr>
        <p:txBody>
          <a:bodyPr>
            <a:spAutoFit/>
          </a:bodyPr>
          <a:lstStyle/>
          <a:p>
            <a:pPr eaLnBrk="1" fontAlgn="auto" hangingPunct="1">
              <a:spcBef>
                <a:spcPts val="0"/>
              </a:spcBef>
              <a:spcAft>
                <a:spcPts val="0"/>
              </a:spcAft>
              <a:defRPr/>
            </a:pPr>
            <a:r>
              <a:rPr lang="en-GB" dirty="0">
                <a:latin typeface="+mn-lt"/>
              </a:rPr>
              <a:t>The South Sandwich Islands are a group of islands in the southern Atlantic Ocean. </a:t>
            </a:r>
          </a:p>
        </p:txBody>
      </p:sp>
      <p:cxnSp>
        <p:nvCxnSpPr>
          <p:cNvPr id="14" name="Straight Connector 13"/>
          <p:cNvCxnSpPr/>
          <p:nvPr/>
        </p:nvCxnSpPr>
        <p:spPr>
          <a:xfrm>
            <a:off x="444500" y="1177925"/>
            <a:ext cx="6113463" cy="0"/>
          </a:xfrm>
          <a:prstGeom prst="line">
            <a:avLst/>
          </a:prstGeom>
          <a:ln w="38100">
            <a:solidFill>
              <a:schemeClr val="accent6"/>
            </a:solidFill>
          </a:ln>
        </p:spPr>
        <p:style>
          <a:lnRef idx="1">
            <a:schemeClr val="accent1"/>
          </a:lnRef>
          <a:fillRef idx="0">
            <a:schemeClr val="accent1"/>
          </a:fillRef>
          <a:effectRef idx="0">
            <a:schemeClr val="accent1"/>
          </a:effectRef>
          <a:fontRef idx="minor">
            <a:schemeClr val="tx1"/>
          </a:fontRef>
        </p:style>
      </p:cxnSp>
      <p:sp>
        <p:nvSpPr>
          <p:cNvPr id="24" name="TextBox 23">
            <a:hlinkClick r:id="rId2"/>
          </p:cNvPr>
          <p:cNvSpPr txBox="1"/>
          <p:nvPr/>
        </p:nvSpPr>
        <p:spPr>
          <a:xfrm>
            <a:off x="6557963" y="393913"/>
            <a:ext cx="2012950" cy="791737"/>
          </a:xfrm>
          <a:prstGeom prst="rect">
            <a:avLst/>
          </a:prstGeom>
          <a:solidFill>
            <a:schemeClr val="bg1"/>
          </a:solidFill>
          <a:ln w="28575">
            <a:solidFill>
              <a:srgbClr val="4A3582"/>
            </a:solidFill>
          </a:ln>
        </p:spPr>
        <p:txBody>
          <a:bodyPr lIns="108000" tIns="72000" rIns="108000" bIns="72000" spcCol="360000" anchor="ctr">
            <a:spAutoFit/>
          </a:bodyPr>
          <a:lstStyle/>
          <a:p>
            <a:pPr eaLnBrk="1" fontAlgn="auto" hangingPunct="1">
              <a:spcBef>
                <a:spcPts val="0"/>
              </a:spcBef>
              <a:spcAft>
                <a:spcPts val="0"/>
              </a:spcAft>
              <a:defRPr/>
            </a:pPr>
            <a:r>
              <a:rPr lang="en-GB" sz="1400" kern="1000" dirty="0"/>
              <a:t>aggressive</a:t>
            </a:r>
          </a:p>
          <a:p>
            <a:pPr eaLnBrk="1" fontAlgn="auto" hangingPunct="1">
              <a:spcBef>
                <a:spcPts val="0"/>
              </a:spcBef>
              <a:spcAft>
                <a:spcPts val="0"/>
              </a:spcAft>
              <a:defRPr/>
            </a:pPr>
            <a:r>
              <a:rPr lang="en-GB" sz="1400" kern="1000" dirty="0"/>
              <a:t>environment</a:t>
            </a:r>
          </a:p>
          <a:p>
            <a:pPr eaLnBrk="1" fontAlgn="auto" hangingPunct="1">
              <a:spcBef>
                <a:spcPts val="0"/>
              </a:spcBef>
              <a:spcAft>
                <a:spcPts val="0"/>
              </a:spcAft>
              <a:defRPr/>
            </a:pPr>
            <a:r>
              <a:rPr lang="en-GB" sz="1400" kern="1000" dirty="0"/>
              <a:t>variety</a:t>
            </a:r>
          </a:p>
        </p:txBody>
      </p:sp>
      <p:sp>
        <p:nvSpPr>
          <p:cNvPr id="2" name="Title 1"/>
          <p:cNvSpPr>
            <a:spLocks noGrp="1"/>
          </p:cNvSpPr>
          <p:nvPr>
            <p:ph type="title" idx="4294967295"/>
          </p:nvPr>
        </p:nvSpPr>
        <p:spPr>
          <a:xfrm>
            <a:off x="444500" y="522288"/>
            <a:ext cx="6113463" cy="655637"/>
          </a:xfrm>
          <a:prstGeom prst="roundRect">
            <a:avLst>
              <a:gd name="adj" fmla="val 0"/>
            </a:avLst>
          </a:prstGeom>
        </p:spPr>
        <p:txBody>
          <a:bodyPr/>
          <a:lstStyle/>
          <a:p>
            <a:pPr algn="ctr"/>
            <a:r>
              <a:rPr lang="en-GB" altLang="en-US" sz="2000" dirty="0">
                <a:solidFill>
                  <a:schemeClr val="tx1"/>
                </a:solidFill>
                <a:latin typeface="Twinkl" pitchFamily="2" charset="0"/>
              </a:rPr>
              <a:t>Where Are the South Sandwich Islands?</a:t>
            </a:r>
          </a:p>
        </p:txBody>
      </p:sp>
      <p:sp>
        <p:nvSpPr>
          <p:cNvPr id="19" name="TextBox 18"/>
          <p:cNvSpPr txBox="1">
            <a:spLocks noChangeArrowheads="1"/>
          </p:cNvSpPr>
          <p:nvPr/>
        </p:nvSpPr>
        <p:spPr bwMode="auto">
          <a:xfrm>
            <a:off x="6568940" y="4078324"/>
            <a:ext cx="2012950" cy="1295327"/>
          </a:xfrm>
          <a:prstGeom prst="rect">
            <a:avLst/>
          </a:prstGeom>
          <a:solidFill>
            <a:schemeClr val="bg1"/>
          </a:solidFill>
          <a:ln w="28575">
            <a:solidFill>
              <a:srgbClr val="1C4160"/>
            </a:solidFill>
            <a:miter lim="800000"/>
            <a:headEnd/>
            <a:tailEnd/>
          </a:ln>
        </p:spPr>
        <p:txBody>
          <a:bodyPr lIns="108000" tIns="108000" rIns="540000" bIns="108000" anchor="ct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charset="0"/>
                <a:cs typeface="Sassoon Infant Rg"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charset="0"/>
                <a:cs typeface="Sassoon Infant Rg"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charset="0"/>
                <a:cs typeface="Sassoon Infant Rg"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charset="0"/>
                <a:cs typeface="Sassoon Infant Rg"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charset="0"/>
                <a:cs typeface="Sassoon Infant Rg"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charset="0"/>
                <a:cs typeface="Sassoon Infant Rg"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charset="0"/>
                <a:cs typeface="Sassoon Infant Rg"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charset="0"/>
                <a:cs typeface="Sassoon Infant Rg"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charset="0"/>
                <a:cs typeface="Sassoon Infant Rg" charset="0"/>
              </a:defRPr>
            </a:lvl9pPr>
          </a:lstStyle>
          <a:p>
            <a:pPr eaLnBrk="1" hangingPunct="1">
              <a:lnSpc>
                <a:spcPct val="100000"/>
              </a:lnSpc>
              <a:spcBef>
                <a:spcPct val="0"/>
              </a:spcBef>
              <a:spcAft>
                <a:spcPts val="1200"/>
              </a:spcAft>
              <a:buFontTx/>
              <a:buNone/>
            </a:pPr>
            <a:r>
              <a:rPr lang="en-GB" altLang="en-US" sz="1400" dirty="0">
                <a:solidFill>
                  <a:schemeClr val="tx1"/>
                </a:solidFill>
              </a:rPr>
              <a:t>Find the South Sandwich Islands in an atlas or online map. </a:t>
            </a:r>
          </a:p>
        </p:txBody>
      </p:sp>
      <p:pic>
        <p:nvPicPr>
          <p:cNvPr id="20" name="Picture 1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bwMode="auto">
          <a:xfrm>
            <a:off x="8135802" y="4375943"/>
            <a:ext cx="719138" cy="719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 name="TextBox 20"/>
          <p:cNvSpPr txBox="1">
            <a:spLocks noChangeArrowheads="1"/>
          </p:cNvSpPr>
          <p:nvPr/>
        </p:nvSpPr>
        <p:spPr bwMode="auto">
          <a:xfrm>
            <a:off x="6557963" y="5464777"/>
            <a:ext cx="2012950" cy="1079884"/>
          </a:xfrm>
          <a:prstGeom prst="rect">
            <a:avLst/>
          </a:prstGeom>
          <a:solidFill>
            <a:schemeClr val="bg1"/>
          </a:solidFill>
          <a:ln w="28575">
            <a:solidFill>
              <a:srgbClr val="18552B"/>
            </a:solidFill>
            <a:miter lim="800000"/>
            <a:headEnd/>
            <a:tailEnd/>
          </a:ln>
        </p:spPr>
        <p:txBody>
          <a:bodyPr lIns="108000" tIns="108000" rIns="540000" bIns="108000" anchor="ct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charset="0"/>
                <a:cs typeface="Sassoon Infant Rg"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charset="0"/>
                <a:cs typeface="Sassoon Infant Rg"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charset="0"/>
                <a:cs typeface="Sassoon Infant Rg"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charset="0"/>
                <a:cs typeface="Sassoon Infant Rg"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charset="0"/>
                <a:cs typeface="Sassoon Infant Rg"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charset="0"/>
                <a:cs typeface="Sassoon Infant Rg"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charset="0"/>
                <a:cs typeface="Sassoon Infant Rg"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charset="0"/>
                <a:cs typeface="Sassoon Infant Rg"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charset="0"/>
                <a:cs typeface="Sassoon Infant Rg" charset="0"/>
              </a:defRPr>
            </a:lvl9pPr>
          </a:lstStyle>
          <a:p>
            <a:pPr eaLnBrk="1" hangingPunct="1">
              <a:lnSpc>
                <a:spcPct val="100000"/>
              </a:lnSpc>
              <a:spcBef>
                <a:spcPct val="0"/>
              </a:spcBef>
              <a:spcAft>
                <a:spcPts val="1200"/>
              </a:spcAft>
              <a:buFontTx/>
              <a:buNone/>
            </a:pPr>
            <a:r>
              <a:rPr lang="en-GB" altLang="en-US" sz="1400" dirty="0">
                <a:solidFill>
                  <a:schemeClr val="tx1"/>
                </a:solidFill>
              </a:rPr>
              <a:t>What do you think the landscape is like?</a:t>
            </a:r>
          </a:p>
        </p:txBody>
      </p:sp>
      <p:pic>
        <p:nvPicPr>
          <p:cNvPr id="22" name="Picture 21"/>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8124825" y="5648325"/>
            <a:ext cx="719138" cy="720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 name="Picture 22">
            <a:hlinkClick r:id="rId5" action="ppaction://hlinksldjump"/>
          </p:cNvPr>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8124825" y="428625"/>
            <a:ext cx="719138" cy="720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73" name="Picture 25">
            <a:hlinkClick r:id="rId7" action="ppaction://hlinksldjump"/>
          </p:cNvPr>
          <p:cNvPicPr>
            <a:picLocks noChangeAspect="1"/>
          </p:cNvPicPr>
          <p:nvPr/>
        </p:nvPicPr>
        <p:blipFill>
          <a:blip r:embed="rId8">
            <a:extLst>
              <a:ext uri="{28A0092B-C50C-407E-A947-70E740481C1C}">
                <a14:useLocalDpi xmlns:a14="http://schemas.microsoft.com/office/drawing/2010/main" val="0"/>
              </a:ext>
            </a:extLst>
          </a:blip>
          <a:srcRect/>
          <a:stretch>
            <a:fillRect/>
          </a:stretch>
        </p:blipFill>
        <p:spPr bwMode="auto">
          <a:xfrm>
            <a:off x="174625" y="158750"/>
            <a:ext cx="539750" cy="54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Picture 2">
            <a:hlinkClick r:id="rId9" action="ppaction://hlinksldjump"/>
          </p:cNvPr>
          <p:cNvPicPr>
            <a:picLocks noChangeAspect="1"/>
          </p:cNvPicPr>
          <p:nvPr/>
        </p:nvPicPr>
        <p:blipFill rotWithShape="1">
          <a:blip r:embed="rId10" cstate="print">
            <a:extLst>
              <a:ext uri="{28A0092B-C50C-407E-A947-70E740481C1C}">
                <a14:useLocalDpi xmlns:a14="http://schemas.microsoft.com/office/drawing/2010/main"/>
              </a:ext>
            </a:extLst>
          </a:blip>
          <a:srcRect/>
          <a:stretch/>
        </p:blipFill>
        <p:spPr bwMode="auto">
          <a:xfrm>
            <a:off x="6550816" y="1277725"/>
            <a:ext cx="2020097" cy="27094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 name="TextBox 14"/>
          <p:cNvSpPr txBox="1"/>
          <p:nvPr/>
        </p:nvSpPr>
        <p:spPr>
          <a:xfrm>
            <a:off x="534987" y="3498671"/>
            <a:ext cx="2919413" cy="1754326"/>
          </a:xfrm>
          <a:prstGeom prst="rect">
            <a:avLst/>
          </a:prstGeom>
          <a:solidFill>
            <a:schemeClr val="accent6">
              <a:lumMod val="40000"/>
              <a:lumOff val="60000"/>
            </a:schemeClr>
          </a:solidFill>
        </p:spPr>
        <p:txBody>
          <a:bodyPr>
            <a:spAutoFit/>
          </a:bodyPr>
          <a:lstStyle/>
          <a:p>
            <a:pPr eaLnBrk="1" fontAlgn="auto" hangingPunct="1">
              <a:spcBef>
                <a:spcPts val="0"/>
              </a:spcBef>
              <a:spcAft>
                <a:spcPts val="0"/>
              </a:spcAft>
              <a:defRPr/>
            </a:pPr>
            <a:r>
              <a:rPr lang="en-GB" dirty="0">
                <a:latin typeface="+mn-lt"/>
              </a:rPr>
              <a:t>As they are only around 1000 miles from Antarctica, it is very cold. The </a:t>
            </a:r>
            <a:r>
              <a:rPr lang="en-GB" dirty="0">
                <a:solidFill>
                  <a:schemeClr val="accent6"/>
                </a:solidFill>
                <a:latin typeface="+mn-lt"/>
              </a:rPr>
              <a:t>aggressive</a:t>
            </a:r>
            <a:r>
              <a:rPr lang="en-GB" dirty="0">
                <a:latin typeface="+mn-lt"/>
              </a:rPr>
              <a:t> weather also makes it very difficult to reach the islands safely. </a:t>
            </a:r>
          </a:p>
        </p:txBody>
      </p:sp>
      <p:sp>
        <p:nvSpPr>
          <p:cNvPr id="17" name="TextBox 16"/>
          <p:cNvSpPr txBox="1"/>
          <p:nvPr/>
        </p:nvSpPr>
        <p:spPr>
          <a:xfrm>
            <a:off x="3543696" y="2201386"/>
            <a:ext cx="2919413" cy="1477328"/>
          </a:xfrm>
          <a:prstGeom prst="rect">
            <a:avLst/>
          </a:prstGeom>
          <a:solidFill>
            <a:schemeClr val="accent6">
              <a:lumMod val="40000"/>
              <a:lumOff val="60000"/>
            </a:schemeClr>
          </a:solidFill>
        </p:spPr>
        <p:txBody>
          <a:bodyPr>
            <a:spAutoFit/>
          </a:bodyPr>
          <a:lstStyle/>
          <a:p>
            <a:pPr eaLnBrk="1" fontAlgn="auto" hangingPunct="1">
              <a:spcBef>
                <a:spcPts val="0"/>
              </a:spcBef>
              <a:spcAft>
                <a:spcPts val="0"/>
              </a:spcAft>
              <a:defRPr/>
            </a:pPr>
            <a:r>
              <a:rPr lang="en-GB" dirty="0"/>
              <a:t>They are an amazing </a:t>
            </a:r>
            <a:r>
              <a:rPr lang="en-GB" dirty="0">
                <a:solidFill>
                  <a:schemeClr val="accent6"/>
                </a:solidFill>
              </a:rPr>
              <a:t>environment</a:t>
            </a:r>
            <a:r>
              <a:rPr lang="en-GB" dirty="0"/>
              <a:t> for wildlife! One of the islands is home to one of  the world’s largest penguin colonies. </a:t>
            </a:r>
          </a:p>
        </p:txBody>
      </p:sp>
      <p:sp>
        <p:nvSpPr>
          <p:cNvPr id="18" name="TextBox 17"/>
          <p:cNvSpPr txBox="1"/>
          <p:nvPr/>
        </p:nvSpPr>
        <p:spPr>
          <a:xfrm>
            <a:off x="3543695" y="5338339"/>
            <a:ext cx="2919413" cy="923330"/>
          </a:xfrm>
          <a:prstGeom prst="rect">
            <a:avLst/>
          </a:prstGeom>
          <a:solidFill>
            <a:schemeClr val="accent5">
              <a:lumMod val="40000"/>
              <a:lumOff val="60000"/>
            </a:schemeClr>
          </a:solidFill>
        </p:spPr>
        <p:txBody>
          <a:bodyPr>
            <a:spAutoFit/>
          </a:bodyPr>
          <a:lstStyle/>
          <a:p>
            <a:pPr eaLnBrk="1" fontAlgn="auto" hangingPunct="1">
              <a:spcBef>
                <a:spcPts val="0"/>
              </a:spcBef>
              <a:spcAft>
                <a:spcPts val="0"/>
              </a:spcAft>
              <a:defRPr/>
            </a:pPr>
            <a:r>
              <a:rPr lang="en-GB" dirty="0">
                <a:latin typeface="+mn-lt"/>
              </a:rPr>
              <a:t>There are a huge </a:t>
            </a:r>
            <a:r>
              <a:rPr lang="en-GB" dirty="0">
                <a:solidFill>
                  <a:schemeClr val="accent6"/>
                </a:solidFill>
                <a:latin typeface="+mn-lt"/>
              </a:rPr>
              <a:t>variety</a:t>
            </a:r>
            <a:r>
              <a:rPr lang="en-GB" dirty="0">
                <a:latin typeface="+mn-lt"/>
              </a:rPr>
              <a:t> of different species of seals and sea birds as well. </a:t>
            </a:r>
          </a:p>
        </p:txBody>
      </p:sp>
      <p:pic>
        <p:nvPicPr>
          <p:cNvPr id="5" name="Picture 4"/>
          <p:cNvPicPr>
            <a:picLocks noChangeAspect="1"/>
          </p:cNvPicPr>
          <p:nvPr/>
        </p:nvPicPr>
        <p:blipFill>
          <a:blip r:embed="rId11" cstate="hqprint">
            <a:extLst>
              <a:ext uri="{28A0092B-C50C-407E-A947-70E740481C1C}">
                <a14:useLocalDpi xmlns:a14="http://schemas.microsoft.com/office/drawing/2010/main"/>
              </a:ext>
            </a:extLst>
          </a:blip>
          <a:stretch>
            <a:fillRect/>
          </a:stretch>
        </p:blipFill>
        <p:spPr>
          <a:xfrm>
            <a:off x="3901649" y="3674855"/>
            <a:ext cx="736355" cy="1652257"/>
          </a:xfrm>
          <a:prstGeom prst="rect">
            <a:avLst/>
          </a:prstGeom>
        </p:spPr>
      </p:pic>
      <p:pic>
        <p:nvPicPr>
          <p:cNvPr id="26" name="Picture 25"/>
          <p:cNvPicPr>
            <a:picLocks noChangeAspect="1"/>
          </p:cNvPicPr>
          <p:nvPr/>
        </p:nvPicPr>
        <p:blipFill>
          <a:blip r:embed="rId11" cstate="hqprint">
            <a:extLst>
              <a:ext uri="{28A0092B-C50C-407E-A947-70E740481C1C}">
                <a14:useLocalDpi xmlns:a14="http://schemas.microsoft.com/office/drawing/2010/main"/>
              </a:ext>
            </a:extLst>
          </a:blip>
          <a:stretch>
            <a:fillRect/>
          </a:stretch>
        </p:blipFill>
        <p:spPr>
          <a:xfrm>
            <a:off x="4732859" y="3682398"/>
            <a:ext cx="736355" cy="1652257"/>
          </a:xfrm>
          <a:prstGeom prst="rect">
            <a:avLst/>
          </a:prstGeom>
        </p:spPr>
      </p:pic>
      <p:pic>
        <p:nvPicPr>
          <p:cNvPr id="27" name="Picture 26"/>
          <p:cNvPicPr>
            <a:picLocks noChangeAspect="1"/>
          </p:cNvPicPr>
          <p:nvPr/>
        </p:nvPicPr>
        <p:blipFill>
          <a:blip r:embed="rId11" cstate="hqprint">
            <a:extLst>
              <a:ext uri="{28A0092B-C50C-407E-A947-70E740481C1C}">
                <a14:useLocalDpi xmlns:a14="http://schemas.microsoft.com/office/drawing/2010/main"/>
              </a:ext>
            </a:extLst>
          </a:blip>
          <a:stretch>
            <a:fillRect/>
          </a:stretch>
        </p:blipFill>
        <p:spPr>
          <a:xfrm>
            <a:off x="5555747" y="3682398"/>
            <a:ext cx="736355" cy="1652257"/>
          </a:xfrm>
          <a:prstGeom prst="rect">
            <a:avLst/>
          </a:prstGeom>
        </p:spPr>
      </p:pic>
      <p:pic>
        <p:nvPicPr>
          <p:cNvPr id="6" name="Picture 5"/>
          <p:cNvPicPr>
            <a:picLocks noChangeAspect="1"/>
          </p:cNvPicPr>
          <p:nvPr/>
        </p:nvPicPr>
        <p:blipFill>
          <a:blip r:embed="rId12" cstate="hqprint">
            <a:extLst>
              <a:ext uri="{28A0092B-C50C-407E-A947-70E740481C1C}">
                <a14:useLocalDpi xmlns:a14="http://schemas.microsoft.com/office/drawing/2010/main"/>
              </a:ext>
            </a:extLst>
          </a:blip>
          <a:stretch>
            <a:fillRect/>
          </a:stretch>
        </p:blipFill>
        <p:spPr>
          <a:xfrm>
            <a:off x="1225049" y="5230120"/>
            <a:ext cx="1576874" cy="1115032"/>
          </a:xfrm>
          <a:prstGeom prst="ellipse">
            <a:avLst/>
          </a:prstGeom>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par>
                                <p:cTn id="8" presetID="22" presetClass="entr" presetSubtype="8" fill="hold" nodeType="withEffect">
                                  <p:stCondLst>
                                    <p:cond delay="0"/>
                                  </p:stCondLst>
                                  <p:childTnLst>
                                    <p:set>
                                      <p:cBhvr>
                                        <p:cTn id="9" dur="1" fill="hold">
                                          <p:stCondLst>
                                            <p:cond delay="0"/>
                                          </p:stCondLst>
                                        </p:cTn>
                                        <p:tgtEl>
                                          <p:spTgt spid="14"/>
                                        </p:tgtEl>
                                        <p:attrNameLst>
                                          <p:attrName>style.visibility</p:attrName>
                                        </p:attrNameLst>
                                      </p:cBhvr>
                                      <p:to>
                                        <p:strVal val="visible"/>
                                      </p:to>
                                    </p:set>
                                    <p:animEffect transition="in" filter="wipe(left)">
                                      <p:cBhvr>
                                        <p:cTn id="10" dur="1000"/>
                                        <p:tgtEl>
                                          <p:spTgt spid="14"/>
                                        </p:tgtEl>
                                      </p:cBhvr>
                                    </p:animEffect>
                                  </p:childTnLst>
                                </p:cTn>
                              </p:par>
                              <p:par>
                                <p:cTn id="11" presetID="10" presetClass="entr" presetSubtype="0" fill="hold" nodeType="withEffect">
                                  <p:stCondLst>
                                    <p:cond delay="0"/>
                                  </p:stCondLst>
                                  <p:childTnLst>
                                    <p:set>
                                      <p:cBhvr>
                                        <p:cTn id="12" dur="1" fill="hold">
                                          <p:stCondLst>
                                            <p:cond delay="0"/>
                                          </p:stCondLst>
                                        </p:cTn>
                                        <p:tgtEl>
                                          <p:spTgt spid="23"/>
                                        </p:tgtEl>
                                        <p:attrNameLst>
                                          <p:attrName>style.visibility</p:attrName>
                                        </p:attrNameLst>
                                      </p:cBhvr>
                                      <p:to>
                                        <p:strVal val="visible"/>
                                      </p:to>
                                    </p:set>
                                    <p:animEffect transition="in" filter="fade">
                                      <p:cBhvr>
                                        <p:cTn id="13" dur="500"/>
                                        <p:tgtEl>
                                          <p:spTgt spid="23"/>
                                        </p:tgtEl>
                                      </p:cBhvr>
                                    </p:animEffect>
                                  </p:childTnLst>
                                </p:cTn>
                              </p:par>
                              <p:par>
                                <p:cTn id="14" presetID="22" presetClass="entr" presetSubtype="2" fill="hold" grpId="0" nodeType="withEffect">
                                  <p:stCondLst>
                                    <p:cond delay="0"/>
                                  </p:stCondLst>
                                  <p:childTnLst>
                                    <p:set>
                                      <p:cBhvr>
                                        <p:cTn id="15" dur="1" fill="hold">
                                          <p:stCondLst>
                                            <p:cond delay="0"/>
                                          </p:stCondLst>
                                        </p:cTn>
                                        <p:tgtEl>
                                          <p:spTgt spid="24"/>
                                        </p:tgtEl>
                                        <p:attrNameLst>
                                          <p:attrName>style.visibility</p:attrName>
                                        </p:attrNameLst>
                                      </p:cBhvr>
                                      <p:to>
                                        <p:strVal val="visible"/>
                                      </p:to>
                                    </p:set>
                                    <p:animEffect transition="in" filter="wipe(right)">
                                      <p:cBhvr>
                                        <p:cTn id="16" dur="500"/>
                                        <p:tgtEl>
                                          <p:spTgt spid="24"/>
                                        </p:tgtEl>
                                      </p:cBhvr>
                                    </p:animEffect>
                                  </p:childTnLst>
                                </p:cTn>
                              </p:par>
                            </p:childTnLst>
                          </p:cTn>
                        </p:par>
                      </p:childTnLst>
                    </p:cTn>
                  </p:par>
                  <p:par>
                    <p:cTn id="17" fill="hold" nodeType="clickPar">
                      <p:stCondLst>
                        <p:cond delay="indefinite"/>
                      </p:stCondLst>
                      <p:childTnLst>
                        <p:par>
                          <p:cTn id="18" fill="hold" nodeType="withGroup">
                            <p:stCondLst>
                              <p:cond delay="0"/>
                            </p:stCondLst>
                            <p:childTnLst>
                              <p:par>
                                <p:cTn id="19" presetID="22" presetClass="entr" presetSubtype="1" fill="hold" grpId="0" nodeType="click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wipe(up)">
                                      <p:cBhvr>
                                        <p:cTn id="21" dur="500"/>
                                        <p:tgtEl>
                                          <p:spTgt spid="8"/>
                                        </p:tgtEl>
                                      </p:cBhvr>
                                    </p:animEffect>
                                  </p:childTnLst>
                                </p:cTn>
                              </p:par>
                            </p:childTnLst>
                          </p:cTn>
                        </p:par>
                        <p:par>
                          <p:cTn id="22" fill="hold">
                            <p:stCondLst>
                              <p:cond delay="500"/>
                            </p:stCondLst>
                            <p:childTnLst>
                              <p:par>
                                <p:cTn id="23" presetID="10" presetClass="entr" presetSubtype="0" fill="hold" nodeType="afterEffect">
                                  <p:stCondLst>
                                    <p:cond delay="0"/>
                                  </p:stCondLst>
                                  <p:childTnLst>
                                    <p:set>
                                      <p:cBhvr>
                                        <p:cTn id="24" dur="1" fill="hold">
                                          <p:stCondLst>
                                            <p:cond delay="0"/>
                                          </p:stCondLst>
                                        </p:cTn>
                                        <p:tgtEl>
                                          <p:spTgt spid="3"/>
                                        </p:tgtEl>
                                        <p:attrNameLst>
                                          <p:attrName>style.visibility</p:attrName>
                                        </p:attrNameLst>
                                      </p:cBhvr>
                                      <p:to>
                                        <p:strVal val="visible"/>
                                      </p:to>
                                    </p:set>
                                    <p:animEffect transition="in" filter="fade">
                                      <p:cBhvr>
                                        <p:cTn id="25" dur="500"/>
                                        <p:tgtEl>
                                          <p:spTgt spid="3"/>
                                        </p:tgtEl>
                                      </p:cBhvr>
                                    </p:animEffect>
                                  </p:childTnLst>
                                </p:cTn>
                              </p:par>
                            </p:childTnLst>
                          </p:cTn>
                        </p:par>
                      </p:childTnLst>
                    </p:cTn>
                  </p:par>
                  <p:par>
                    <p:cTn id="26" fill="hold">
                      <p:stCondLst>
                        <p:cond delay="indefinite"/>
                      </p:stCondLst>
                      <p:childTnLst>
                        <p:par>
                          <p:cTn id="27" fill="hold">
                            <p:stCondLst>
                              <p:cond delay="0"/>
                            </p:stCondLst>
                            <p:childTnLst>
                              <p:par>
                                <p:cTn id="28" presetID="22" presetClass="entr" presetSubtype="1" fill="hold" grpId="0" nodeType="clickEffect">
                                  <p:stCondLst>
                                    <p:cond delay="0"/>
                                  </p:stCondLst>
                                  <p:childTnLst>
                                    <p:set>
                                      <p:cBhvr>
                                        <p:cTn id="29" dur="1" fill="hold">
                                          <p:stCondLst>
                                            <p:cond delay="0"/>
                                          </p:stCondLst>
                                        </p:cTn>
                                        <p:tgtEl>
                                          <p:spTgt spid="12"/>
                                        </p:tgtEl>
                                        <p:attrNameLst>
                                          <p:attrName>style.visibility</p:attrName>
                                        </p:attrNameLst>
                                      </p:cBhvr>
                                      <p:to>
                                        <p:strVal val="visible"/>
                                      </p:to>
                                    </p:set>
                                    <p:animEffect transition="in" filter="wipe(up)">
                                      <p:cBhvr>
                                        <p:cTn id="30" dur="500"/>
                                        <p:tgtEl>
                                          <p:spTgt spid="12"/>
                                        </p:tgtEl>
                                      </p:cBhvr>
                                    </p:animEffect>
                                  </p:childTnLst>
                                </p:cTn>
                              </p:par>
                            </p:childTnLst>
                          </p:cTn>
                        </p:par>
                      </p:childTnLst>
                    </p:cTn>
                  </p:par>
                  <p:par>
                    <p:cTn id="31" fill="hold" nodeType="clickPar">
                      <p:stCondLst>
                        <p:cond delay="indefinite"/>
                      </p:stCondLst>
                      <p:childTnLst>
                        <p:par>
                          <p:cTn id="32" fill="hold" nodeType="withGroup">
                            <p:stCondLst>
                              <p:cond delay="0"/>
                            </p:stCondLst>
                            <p:childTnLst>
                              <p:par>
                                <p:cTn id="33" presetID="22" presetClass="entr" presetSubtype="1" fill="hold" grpId="0" nodeType="clickEffect">
                                  <p:stCondLst>
                                    <p:cond delay="0"/>
                                  </p:stCondLst>
                                  <p:childTnLst>
                                    <p:set>
                                      <p:cBhvr>
                                        <p:cTn id="34" dur="1" fill="hold">
                                          <p:stCondLst>
                                            <p:cond delay="0"/>
                                          </p:stCondLst>
                                        </p:cTn>
                                        <p:tgtEl>
                                          <p:spTgt spid="15"/>
                                        </p:tgtEl>
                                        <p:attrNameLst>
                                          <p:attrName>style.visibility</p:attrName>
                                        </p:attrNameLst>
                                      </p:cBhvr>
                                      <p:to>
                                        <p:strVal val="visible"/>
                                      </p:to>
                                    </p:set>
                                    <p:animEffect transition="in" filter="wipe(up)">
                                      <p:cBhvr>
                                        <p:cTn id="35" dur="500"/>
                                        <p:tgtEl>
                                          <p:spTgt spid="15"/>
                                        </p:tgtEl>
                                      </p:cBhvr>
                                    </p:animEffect>
                                  </p:childTnLst>
                                </p:cTn>
                              </p:par>
                            </p:childTnLst>
                          </p:cTn>
                        </p:par>
                        <p:par>
                          <p:cTn id="36" fill="hold">
                            <p:stCondLst>
                              <p:cond delay="500"/>
                            </p:stCondLst>
                            <p:childTnLst>
                              <p:par>
                                <p:cTn id="37" presetID="10" presetClass="entr" presetSubtype="0" fill="hold" nodeType="afterEffect">
                                  <p:stCondLst>
                                    <p:cond delay="0"/>
                                  </p:stCondLst>
                                  <p:childTnLst>
                                    <p:set>
                                      <p:cBhvr>
                                        <p:cTn id="38" dur="1" fill="hold">
                                          <p:stCondLst>
                                            <p:cond delay="0"/>
                                          </p:stCondLst>
                                        </p:cTn>
                                        <p:tgtEl>
                                          <p:spTgt spid="6"/>
                                        </p:tgtEl>
                                        <p:attrNameLst>
                                          <p:attrName>style.visibility</p:attrName>
                                        </p:attrNameLst>
                                      </p:cBhvr>
                                      <p:to>
                                        <p:strVal val="visible"/>
                                      </p:to>
                                    </p:set>
                                    <p:animEffect transition="in" filter="fade">
                                      <p:cBhvr>
                                        <p:cTn id="39" dur="500"/>
                                        <p:tgtEl>
                                          <p:spTgt spid="6"/>
                                        </p:tgtEl>
                                      </p:cBhvr>
                                    </p:animEffect>
                                  </p:childTnLst>
                                </p:cTn>
                              </p:par>
                            </p:childTnLst>
                          </p:cTn>
                        </p:par>
                      </p:childTnLst>
                    </p:cTn>
                  </p:par>
                  <p:par>
                    <p:cTn id="40" fill="hold" nodeType="clickPar">
                      <p:stCondLst>
                        <p:cond delay="indefinite"/>
                      </p:stCondLst>
                      <p:childTnLst>
                        <p:par>
                          <p:cTn id="41" fill="hold" nodeType="withGroup">
                            <p:stCondLst>
                              <p:cond delay="0"/>
                            </p:stCondLst>
                            <p:childTnLst>
                              <p:par>
                                <p:cTn id="42" presetID="22" presetClass="entr" presetSubtype="1" fill="hold" grpId="0" nodeType="clickEffect">
                                  <p:stCondLst>
                                    <p:cond delay="0"/>
                                  </p:stCondLst>
                                  <p:childTnLst>
                                    <p:set>
                                      <p:cBhvr>
                                        <p:cTn id="43" dur="1" fill="hold">
                                          <p:stCondLst>
                                            <p:cond delay="0"/>
                                          </p:stCondLst>
                                        </p:cTn>
                                        <p:tgtEl>
                                          <p:spTgt spid="16"/>
                                        </p:tgtEl>
                                        <p:attrNameLst>
                                          <p:attrName>style.visibility</p:attrName>
                                        </p:attrNameLst>
                                      </p:cBhvr>
                                      <p:to>
                                        <p:strVal val="visible"/>
                                      </p:to>
                                    </p:set>
                                    <p:animEffect transition="in" filter="wipe(up)">
                                      <p:cBhvr>
                                        <p:cTn id="44" dur="500"/>
                                        <p:tgtEl>
                                          <p:spTgt spid="16"/>
                                        </p:tgtEl>
                                      </p:cBhvr>
                                    </p:animEffect>
                                  </p:childTnLst>
                                </p:cTn>
                              </p:par>
                            </p:childTnLst>
                          </p:cTn>
                        </p:par>
                      </p:childTnLst>
                    </p:cTn>
                  </p:par>
                  <p:par>
                    <p:cTn id="45" fill="hold" nodeType="clickPar">
                      <p:stCondLst>
                        <p:cond delay="indefinite"/>
                      </p:stCondLst>
                      <p:childTnLst>
                        <p:par>
                          <p:cTn id="46" fill="hold" nodeType="withGroup">
                            <p:stCondLst>
                              <p:cond delay="0"/>
                            </p:stCondLst>
                            <p:childTnLst>
                              <p:par>
                                <p:cTn id="47" presetID="22" presetClass="entr" presetSubtype="1" fill="hold" grpId="0" nodeType="clickEffect">
                                  <p:stCondLst>
                                    <p:cond delay="0"/>
                                  </p:stCondLst>
                                  <p:childTnLst>
                                    <p:set>
                                      <p:cBhvr>
                                        <p:cTn id="48" dur="1" fill="hold">
                                          <p:stCondLst>
                                            <p:cond delay="0"/>
                                          </p:stCondLst>
                                        </p:cTn>
                                        <p:tgtEl>
                                          <p:spTgt spid="17"/>
                                        </p:tgtEl>
                                        <p:attrNameLst>
                                          <p:attrName>style.visibility</p:attrName>
                                        </p:attrNameLst>
                                      </p:cBhvr>
                                      <p:to>
                                        <p:strVal val="visible"/>
                                      </p:to>
                                    </p:set>
                                    <p:animEffect transition="in" filter="wipe(up)">
                                      <p:cBhvr>
                                        <p:cTn id="49" dur="500"/>
                                        <p:tgtEl>
                                          <p:spTgt spid="17"/>
                                        </p:tgtEl>
                                      </p:cBhvr>
                                    </p:animEffect>
                                  </p:childTnLst>
                                </p:cTn>
                              </p:par>
                            </p:childTnLst>
                          </p:cTn>
                        </p:par>
                        <p:par>
                          <p:cTn id="50" fill="hold">
                            <p:stCondLst>
                              <p:cond delay="500"/>
                            </p:stCondLst>
                            <p:childTnLst>
                              <p:par>
                                <p:cTn id="51" presetID="10" presetClass="entr" presetSubtype="0" fill="hold" nodeType="afterEffect">
                                  <p:stCondLst>
                                    <p:cond delay="0"/>
                                  </p:stCondLst>
                                  <p:childTnLst>
                                    <p:set>
                                      <p:cBhvr>
                                        <p:cTn id="52" dur="1" fill="hold">
                                          <p:stCondLst>
                                            <p:cond delay="0"/>
                                          </p:stCondLst>
                                        </p:cTn>
                                        <p:tgtEl>
                                          <p:spTgt spid="5"/>
                                        </p:tgtEl>
                                        <p:attrNameLst>
                                          <p:attrName>style.visibility</p:attrName>
                                        </p:attrNameLst>
                                      </p:cBhvr>
                                      <p:to>
                                        <p:strVal val="visible"/>
                                      </p:to>
                                    </p:set>
                                    <p:animEffect transition="in" filter="fade">
                                      <p:cBhvr>
                                        <p:cTn id="53" dur="500"/>
                                        <p:tgtEl>
                                          <p:spTgt spid="5"/>
                                        </p:tgtEl>
                                      </p:cBhvr>
                                    </p:animEffect>
                                  </p:childTnLst>
                                </p:cTn>
                              </p:par>
                            </p:childTnLst>
                          </p:cTn>
                        </p:par>
                        <p:par>
                          <p:cTn id="54" fill="hold">
                            <p:stCondLst>
                              <p:cond delay="1000"/>
                            </p:stCondLst>
                            <p:childTnLst>
                              <p:par>
                                <p:cTn id="55" presetID="10" presetClass="entr" presetSubtype="0" fill="hold" nodeType="afterEffect">
                                  <p:stCondLst>
                                    <p:cond delay="0"/>
                                  </p:stCondLst>
                                  <p:childTnLst>
                                    <p:set>
                                      <p:cBhvr>
                                        <p:cTn id="56" dur="1" fill="hold">
                                          <p:stCondLst>
                                            <p:cond delay="0"/>
                                          </p:stCondLst>
                                        </p:cTn>
                                        <p:tgtEl>
                                          <p:spTgt spid="26"/>
                                        </p:tgtEl>
                                        <p:attrNameLst>
                                          <p:attrName>style.visibility</p:attrName>
                                        </p:attrNameLst>
                                      </p:cBhvr>
                                      <p:to>
                                        <p:strVal val="visible"/>
                                      </p:to>
                                    </p:set>
                                    <p:animEffect transition="in" filter="fade">
                                      <p:cBhvr>
                                        <p:cTn id="57" dur="500"/>
                                        <p:tgtEl>
                                          <p:spTgt spid="26"/>
                                        </p:tgtEl>
                                      </p:cBhvr>
                                    </p:animEffect>
                                  </p:childTnLst>
                                </p:cTn>
                              </p:par>
                            </p:childTnLst>
                          </p:cTn>
                        </p:par>
                        <p:par>
                          <p:cTn id="58" fill="hold">
                            <p:stCondLst>
                              <p:cond delay="1500"/>
                            </p:stCondLst>
                            <p:childTnLst>
                              <p:par>
                                <p:cTn id="59" presetID="10" presetClass="entr" presetSubtype="0" fill="hold" nodeType="afterEffect">
                                  <p:stCondLst>
                                    <p:cond delay="0"/>
                                  </p:stCondLst>
                                  <p:childTnLst>
                                    <p:set>
                                      <p:cBhvr>
                                        <p:cTn id="60" dur="1" fill="hold">
                                          <p:stCondLst>
                                            <p:cond delay="0"/>
                                          </p:stCondLst>
                                        </p:cTn>
                                        <p:tgtEl>
                                          <p:spTgt spid="27"/>
                                        </p:tgtEl>
                                        <p:attrNameLst>
                                          <p:attrName>style.visibility</p:attrName>
                                        </p:attrNameLst>
                                      </p:cBhvr>
                                      <p:to>
                                        <p:strVal val="visible"/>
                                      </p:to>
                                    </p:set>
                                    <p:animEffect transition="in" filter="fade">
                                      <p:cBhvr>
                                        <p:cTn id="61" dur="500"/>
                                        <p:tgtEl>
                                          <p:spTgt spid="27"/>
                                        </p:tgtEl>
                                      </p:cBhvr>
                                    </p:animEffect>
                                  </p:childTnLst>
                                </p:cTn>
                              </p:par>
                            </p:childTnLst>
                          </p:cTn>
                        </p:par>
                      </p:childTnLst>
                    </p:cTn>
                  </p:par>
                  <p:par>
                    <p:cTn id="62" fill="hold" nodeType="clickPar">
                      <p:stCondLst>
                        <p:cond delay="indefinite"/>
                      </p:stCondLst>
                      <p:childTnLst>
                        <p:par>
                          <p:cTn id="63" fill="hold" nodeType="withGroup">
                            <p:stCondLst>
                              <p:cond delay="0"/>
                            </p:stCondLst>
                            <p:childTnLst>
                              <p:par>
                                <p:cTn id="64" presetID="22" presetClass="entr" presetSubtype="1" fill="hold" grpId="0" nodeType="clickEffect">
                                  <p:stCondLst>
                                    <p:cond delay="0"/>
                                  </p:stCondLst>
                                  <p:childTnLst>
                                    <p:set>
                                      <p:cBhvr>
                                        <p:cTn id="65" dur="1" fill="hold">
                                          <p:stCondLst>
                                            <p:cond delay="0"/>
                                          </p:stCondLst>
                                        </p:cTn>
                                        <p:tgtEl>
                                          <p:spTgt spid="18"/>
                                        </p:tgtEl>
                                        <p:attrNameLst>
                                          <p:attrName>style.visibility</p:attrName>
                                        </p:attrNameLst>
                                      </p:cBhvr>
                                      <p:to>
                                        <p:strVal val="visible"/>
                                      </p:to>
                                    </p:set>
                                    <p:animEffect transition="in" filter="wipe(up)">
                                      <p:cBhvr>
                                        <p:cTn id="66" dur="500"/>
                                        <p:tgtEl>
                                          <p:spTgt spid="18"/>
                                        </p:tgtEl>
                                      </p:cBhvr>
                                    </p:animEffect>
                                  </p:childTnLst>
                                </p:cTn>
                              </p:par>
                            </p:childTnLst>
                          </p:cTn>
                        </p:par>
                      </p:childTnLst>
                    </p:cTn>
                  </p:par>
                  <p:par>
                    <p:cTn id="67" fill="hold">
                      <p:stCondLst>
                        <p:cond delay="indefinite"/>
                      </p:stCondLst>
                      <p:childTnLst>
                        <p:par>
                          <p:cTn id="68" fill="hold">
                            <p:stCondLst>
                              <p:cond delay="0"/>
                            </p:stCondLst>
                            <p:childTnLst>
                              <p:par>
                                <p:cTn id="69" presetID="10" presetClass="entr" presetSubtype="0" fill="hold" nodeType="clickEffect">
                                  <p:stCondLst>
                                    <p:cond delay="0"/>
                                  </p:stCondLst>
                                  <p:childTnLst>
                                    <p:set>
                                      <p:cBhvr>
                                        <p:cTn id="70" dur="1" fill="hold">
                                          <p:stCondLst>
                                            <p:cond delay="0"/>
                                          </p:stCondLst>
                                        </p:cTn>
                                        <p:tgtEl>
                                          <p:spTgt spid="20"/>
                                        </p:tgtEl>
                                        <p:attrNameLst>
                                          <p:attrName>style.visibility</p:attrName>
                                        </p:attrNameLst>
                                      </p:cBhvr>
                                      <p:to>
                                        <p:strVal val="visible"/>
                                      </p:to>
                                    </p:set>
                                    <p:animEffect transition="in" filter="fade">
                                      <p:cBhvr>
                                        <p:cTn id="71" dur="500"/>
                                        <p:tgtEl>
                                          <p:spTgt spid="20"/>
                                        </p:tgtEl>
                                      </p:cBhvr>
                                    </p:animEffect>
                                  </p:childTnLst>
                                </p:cTn>
                              </p:par>
                              <p:par>
                                <p:cTn id="72" presetID="22" presetClass="entr" presetSubtype="2" fill="hold" grpId="0" nodeType="withEffect">
                                  <p:stCondLst>
                                    <p:cond delay="500"/>
                                  </p:stCondLst>
                                  <p:childTnLst>
                                    <p:set>
                                      <p:cBhvr>
                                        <p:cTn id="73" dur="1" fill="hold">
                                          <p:stCondLst>
                                            <p:cond delay="0"/>
                                          </p:stCondLst>
                                        </p:cTn>
                                        <p:tgtEl>
                                          <p:spTgt spid="19"/>
                                        </p:tgtEl>
                                        <p:attrNameLst>
                                          <p:attrName>style.visibility</p:attrName>
                                        </p:attrNameLst>
                                      </p:cBhvr>
                                      <p:to>
                                        <p:strVal val="visible"/>
                                      </p:to>
                                    </p:set>
                                    <p:animEffect transition="in" filter="wipe(right)">
                                      <p:cBhvr>
                                        <p:cTn id="74" dur="500"/>
                                        <p:tgtEl>
                                          <p:spTgt spid="19"/>
                                        </p:tgtEl>
                                      </p:cBhvr>
                                    </p:animEffect>
                                  </p:childTnLst>
                                </p:cTn>
                              </p:par>
                              <p:par>
                                <p:cTn id="75" presetID="10" presetClass="entr" presetSubtype="0" fill="hold" nodeType="withEffect">
                                  <p:stCondLst>
                                    <p:cond delay="1000"/>
                                  </p:stCondLst>
                                  <p:childTnLst>
                                    <p:set>
                                      <p:cBhvr>
                                        <p:cTn id="76" dur="1" fill="hold">
                                          <p:stCondLst>
                                            <p:cond delay="0"/>
                                          </p:stCondLst>
                                        </p:cTn>
                                        <p:tgtEl>
                                          <p:spTgt spid="22"/>
                                        </p:tgtEl>
                                        <p:attrNameLst>
                                          <p:attrName>style.visibility</p:attrName>
                                        </p:attrNameLst>
                                      </p:cBhvr>
                                      <p:to>
                                        <p:strVal val="visible"/>
                                      </p:to>
                                    </p:set>
                                    <p:animEffect transition="in" filter="fade">
                                      <p:cBhvr>
                                        <p:cTn id="77" dur="500"/>
                                        <p:tgtEl>
                                          <p:spTgt spid="22"/>
                                        </p:tgtEl>
                                      </p:cBhvr>
                                    </p:animEffect>
                                  </p:childTnLst>
                                </p:cTn>
                              </p:par>
                              <p:par>
                                <p:cTn id="78" presetID="22" presetClass="entr" presetSubtype="2" fill="hold" grpId="0" nodeType="withEffect">
                                  <p:stCondLst>
                                    <p:cond delay="1500"/>
                                  </p:stCondLst>
                                  <p:childTnLst>
                                    <p:set>
                                      <p:cBhvr>
                                        <p:cTn id="79" dur="1" fill="hold">
                                          <p:stCondLst>
                                            <p:cond delay="0"/>
                                          </p:stCondLst>
                                        </p:cTn>
                                        <p:tgtEl>
                                          <p:spTgt spid="21"/>
                                        </p:tgtEl>
                                        <p:attrNameLst>
                                          <p:attrName>style.visibility</p:attrName>
                                        </p:attrNameLst>
                                      </p:cBhvr>
                                      <p:to>
                                        <p:strVal val="visible"/>
                                      </p:to>
                                    </p:set>
                                    <p:animEffect transition="in" filter="wipe(right)">
                                      <p:cBhvr>
                                        <p:cTn id="80"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12" grpId="0" animBg="1"/>
      <p:bldP spid="8" grpId="0" animBg="1"/>
      <p:bldP spid="24" grpId="0" animBg="1"/>
      <p:bldP spid="2" grpId="0"/>
      <p:bldP spid="19" grpId="0" animBg="1"/>
      <p:bldP spid="21" grpId="0" animBg="1"/>
      <p:bldP spid="15" grpId="0" animBg="1"/>
      <p:bldP spid="17" grpId="0" animBg="1"/>
      <p:bldP spid="18" grpId="0" animBg="1"/>
    </p:bldLst>
  </p:timing>
</p:sld>
</file>

<file path=ppt/slides/slide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14338" name="Picture 1">
            <a:hlinkClick r:id="rId2" action="ppaction://hlinksldjump"/>
          </p:cNvPr>
          <p:cNvPicPr>
            <a:picLocks noChangeAspect="1"/>
          </p:cNvPicPr>
          <p:nvPr/>
        </p:nvPicPr>
        <p:blipFill rotWithShape="1">
          <a:blip r:embed="rId3" cstate="print">
            <a:extLst>
              <a:ext uri="{28A0092B-C50C-407E-A947-70E740481C1C}">
                <a14:useLocalDpi xmlns:a14="http://schemas.microsoft.com/office/drawing/2010/main"/>
              </a:ext>
            </a:extLst>
          </a:blip>
          <a:srcRect/>
          <a:stretch/>
        </p:blipFill>
        <p:spPr bwMode="auto">
          <a:xfrm>
            <a:off x="511551" y="484182"/>
            <a:ext cx="8137499" cy="5883062"/>
          </a:xfrm>
          <a:prstGeom prst="roundRect">
            <a:avLst>
              <a:gd name="adj" fmla="val 205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TextBox 15"/>
          <p:cNvSpPr txBox="1"/>
          <p:nvPr/>
        </p:nvSpPr>
        <p:spPr>
          <a:xfrm>
            <a:off x="3543299" y="1169988"/>
            <a:ext cx="2919413" cy="1477328"/>
          </a:xfrm>
          <a:prstGeom prst="rect">
            <a:avLst/>
          </a:prstGeom>
          <a:solidFill>
            <a:schemeClr val="accent5">
              <a:lumMod val="40000"/>
              <a:lumOff val="60000"/>
            </a:schemeClr>
          </a:solidFill>
        </p:spPr>
        <p:txBody>
          <a:bodyPr>
            <a:spAutoFit/>
          </a:bodyPr>
          <a:lstStyle/>
          <a:p>
            <a:pPr eaLnBrk="1" fontAlgn="auto" hangingPunct="1">
              <a:spcBef>
                <a:spcPts val="0"/>
              </a:spcBef>
              <a:spcAft>
                <a:spcPts val="0"/>
              </a:spcAft>
              <a:defRPr/>
            </a:pPr>
            <a:r>
              <a:rPr lang="en-GB" dirty="0">
                <a:latin typeface="+mn-lt"/>
              </a:rPr>
              <a:t>As the mantle moves, it creates pressure. This causes magma to leak onto the Earth’s surface, creating a volcano. </a:t>
            </a:r>
          </a:p>
        </p:txBody>
      </p:sp>
      <p:sp>
        <p:nvSpPr>
          <p:cNvPr id="12" name="TextBox 11"/>
          <p:cNvSpPr txBox="1"/>
          <p:nvPr/>
        </p:nvSpPr>
        <p:spPr>
          <a:xfrm>
            <a:off x="536575" y="2735422"/>
            <a:ext cx="2919413" cy="923330"/>
          </a:xfrm>
          <a:prstGeom prst="rect">
            <a:avLst/>
          </a:prstGeom>
          <a:solidFill>
            <a:schemeClr val="accent5">
              <a:lumMod val="40000"/>
              <a:lumOff val="60000"/>
            </a:schemeClr>
          </a:solidFill>
        </p:spPr>
        <p:txBody>
          <a:bodyPr>
            <a:spAutoFit/>
          </a:bodyPr>
          <a:lstStyle/>
          <a:p>
            <a:pPr eaLnBrk="1" fontAlgn="auto" hangingPunct="1">
              <a:spcBef>
                <a:spcPts val="0"/>
              </a:spcBef>
              <a:spcAft>
                <a:spcPts val="0"/>
              </a:spcAft>
              <a:defRPr/>
            </a:pPr>
            <a:r>
              <a:rPr lang="en-GB" dirty="0">
                <a:latin typeface="+mn-lt"/>
              </a:rPr>
              <a:t>The Earth is made up of different layers. The outer layer is called the crust. </a:t>
            </a:r>
          </a:p>
        </p:txBody>
      </p:sp>
      <p:sp>
        <p:nvSpPr>
          <p:cNvPr id="8" name="TextBox 7"/>
          <p:cNvSpPr txBox="1"/>
          <p:nvPr/>
        </p:nvSpPr>
        <p:spPr>
          <a:xfrm>
            <a:off x="536575" y="1181100"/>
            <a:ext cx="2919413" cy="1477328"/>
          </a:xfrm>
          <a:prstGeom prst="rect">
            <a:avLst/>
          </a:prstGeom>
          <a:solidFill>
            <a:schemeClr val="accent6">
              <a:lumMod val="40000"/>
              <a:lumOff val="60000"/>
            </a:schemeClr>
          </a:solidFill>
        </p:spPr>
        <p:txBody>
          <a:bodyPr>
            <a:spAutoFit/>
          </a:bodyPr>
          <a:lstStyle/>
          <a:p>
            <a:pPr eaLnBrk="1" fontAlgn="auto" hangingPunct="1">
              <a:spcBef>
                <a:spcPts val="0"/>
              </a:spcBef>
              <a:spcAft>
                <a:spcPts val="0"/>
              </a:spcAft>
              <a:defRPr/>
            </a:pPr>
            <a:r>
              <a:rPr lang="en-GB" dirty="0">
                <a:latin typeface="+mn-lt"/>
              </a:rPr>
              <a:t>Volcanoes are mountains which have an opening in the Earth’s crust. There are over 1500 volcanoes in </a:t>
            </a:r>
            <a:r>
              <a:rPr lang="en-GB" dirty="0">
                <a:solidFill>
                  <a:schemeClr val="accent6"/>
                </a:solidFill>
                <a:latin typeface="+mn-lt"/>
              </a:rPr>
              <a:t>existence</a:t>
            </a:r>
            <a:r>
              <a:rPr lang="en-GB" dirty="0">
                <a:latin typeface="+mn-lt"/>
              </a:rPr>
              <a:t>.</a:t>
            </a:r>
          </a:p>
        </p:txBody>
      </p:sp>
      <p:cxnSp>
        <p:nvCxnSpPr>
          <p:cNvPr id="14" name="Straight Connector 13"/>
          <p:cNvCxnSpPr/>
          <p:nvPr/>
        </p:nvCxnSpPr>
        <p:spPr>
          <a:xfrm>
            <a:off x="444500" y="1177925"/>
            <a:ext cx="6113463" cy="0"/>
          </a:xfrm>
          <a:prstGeom prst="line">
            <a:avLst/>
          </a:prstGeom>
          <a:ln w="38100">
            <a:solidFill>
              <a:schemeClr val="accent6"/>
            </a:solidFill>
          </a:ln>
        </p:spPr>
        <p:style>
          <a:lnRef idx="1">
            <a:schemeClr val="accent1"/>
          </a:lnRef>
          <a:fillRef idx="0">
            <a:schemeClr val="accent1"/>
          </a:fillRef>
          <a:effectRef idx="0">
            <a:schemeClr val="accent1"/>
          </a:effectRef>
          <a:fontRef idx="minor">
            <a:schemeClr val="tx1"/>
          </a:fontRef>
        </p:style>
      </p:cxnSp>
      <p:sp>
        <p:nvSpPr>
          <p:cNvPr id="24" name="TextBox 23">
            <a:hlinkClick r:id="rId2"/>
          </p:cNvPr>
          <p:cNvSpPr txBox="1"/>
          <p:nvPr/>
        </p:nvSpPr>
        <p:spPr>
          <a:xfrm>
            <a:off x="6557963" y="393913"/>
            <a:ext cx="2012950" cy="791737"/>
          </a:xfrm>
          <a:prstGeom prst="rect">
            <a:avLst/>
          </a:prstGeom>
          <a:solidFill>
            <a:schemeClr val="bg1"/>
          </a:solidFill>
          <a:ln w="28575">
            <a:solidFill>
              <a:srgbClr val="4A3582"/>
            </a:solidFill>
          </a:ln>
        </p:spPr>
        <p:txBody>
          <a:bodyPr lIns="108000" tIns="72000" rIns="108000" bIns="72000" spcCol="360000" anchor="ctr">
            <a:spAutoFit/>
          </a:bodyPr>
          <a:lstStyle/>
          <a:p>
            <a:pPr eaLnBrk="1" fontAlgn="auto" hangingPunct="1">
              <a:spcBef>
                <a:spcPts val="0"/>
              </a:spcBef>
              <a:spcAft>
                <a:spcPts val="0"/>
              </a:spcAft>
              <a:defRPr/>
            </a:pPr>
            <a:r>
              <a:rPr lang="en-GB" sz="1400" kern="1000" dirty="0"/>
              <a:t>existence</a:t>
            </a:r>
          </a:p>
          <a:p>
            <a:pPr eaLnBrk="1" fontAlgn="auto" hangingPunct="1">
              <a:spcBef>
                <a:spcPts val="0"/>
              </a:spcBef>
              <a:spcAft>
                <a:spcPts val="0"/>
              </a:spcAft>
              <a:defRPr/>
            </a:pPr>
            <a:r>
              <a:rPr lang="en-GB" sz="1400" kern="1000" dirty="0"/>
              <a:t>temperature</a:t>
            </a:r>
          </a:p>
          <a:p>
            <a:pPr eaLnBrk="1" fontAlgn="auto" hangingPunct="1">
              <a:spcBef>
                <a:spcPts val="0"/>
              </a:spcBef>
              <a:spcAft>
                <a:spcPts val="0"/>
              </a:spcAft>
              <a:defRPr/>
            </a:pPr>
            <a:r>
              <a:rPr lang="en-GB" sz="1400" kern="1000" dirty="0"/>
              <a:t>categories</a:t>
            </a:r>
          </a:p>
        </p:txBody>
      </p:sp>
      <p:sp>
        <p:nvSpPr>
          <p:cNvPr id="2" name="Title 1"/>
          <p:cNvSpPr>
            <a:spLocks noGrp="1"/>
          </p:cNvSpPr>
          <p:nvPr>
            <p:ph type="title" idx="4294967295"/>
          </p:nvPr>
        </p:nvSpPr>
        <p:spPr>
          <a:xfrm>
            <a:off x="444500" y="522288"/>
            <a:ext cx="6113463" cy="655637"/>
          </a:xfrm>
          <a:prstGeom prst="roundRect">
            <a:avLst>
              <a:gd name="adj" fmla="val 0"/>
            </a:avLst>
          </a:prstGeom>
        </p:spPr>
        <p:txBody>
          <a:bodyPr/>
          <a:lstStyle/>
          <a:p>
            <a:pPr algn="ctr" eaLnBrk="1" hangingPunct="1"/>
            <a:r>
              <a:rPr lang="en-GB" altLang="en-US" sz="2000" dirty="0">
                <a:solidFill>
                  <a:schemeClr val="tx1"/>
                </a:solidFill>
                <a:latin typeface="Twinkl" pitchFamily="2" charset="0"/>
              </a:rPr>
              <a:t>How Are Volcanoes Formed?</a:t>
            </a:r>
          </a:p>
        </p:txBody>
      </p:sp>
      <p:sp>
        <p:nvSpPr>
          <p:cNvPr id="19" name="TextBox 18"/>
          <p:cNvSpPr txBox="1">
            <a:spLocks noChangeArrowheads="1"/>
          </p:cNvSpPr>
          <p:nvPr/>
        </p:nvSpPr>
        <p:spPr bwMode="auto">
          <a:xfrm>
            <a:off x="6557963" y="4493018"/>
            <a:ext cx="2012950" cy="864440"/>
          </a:xfrm>
          <a:prstGeom prst="rect">
            <a:avLst/>
          </a:prstGeom>
          <a:solidFill>
            <a:schemeClr val="bg1"/>
          </a:solidFill>
          <a:ln w="28575">
            <a:solidFill>
              <a:srgbClr val="1C4160"/>
            </a:solidFill>
            <a:miter lim="800000"/>
            <a:headEnd/>
            <a:tailEnd/>
          </a:ln>
        </p:spPr>
        <p:txBody>
          <a:bodyPr lIns="108000" tIns="108000" rIns="540000" bIns="108000" anchor="ct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charset="0"/>
                <a:cs typeface="Sassoon Infant Rg"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charset="0"/>
                <a:cs typeface="Sassoon Infant Rg"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charset="0"/>
                <a:cs typeface="Sassoon Infant Rg"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charset="0"/>
                <a:cs typeface="Sassoon Infant Rg"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charset="0"/>
                <a:cs typeface="Sassoon Infant Rg"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charset="0"/>
                <a:cs typeface="Sassoon Infant Rg"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charset="0"/>
                <a:cs typeface="Sassoon Infant Rg"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charset="0"/>
                <a:cs typeface="Sassoon Infant Rg"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charset="0"/>
                <a:cs typeface="Sassoon Infant Rg" charset="0"/>
              </a:defRPr>
            </a:lvl9pPr>
          </a:lstStyle>
          <a:p>
            <a:pPr eaLnBrk="1" hangingPunct="1">
              <a:lnSpc>
                <a:spcPct val="100000"/>
              </a:lnSpc>
              <a:spcBef>
                <a:spcPct val="0"/>
              </a:spcBef>
              <a:spcAft>
                <a:spcPts val="1200"/>
              </a:spcAft>
              <a:buFontTx/>
              <a:buNone/>
            </a:pPr>
            <a:r>
              <a:rPr lang="en-GB" altLang="en-US" sz="1400" dirty="0">
                <a:solidFill>
                  <a:schemeClr val="tx1"/>
                </a:solidFill>
              </a:rPr>
              <a:t>Summarise three facts about volcanoes. </a:t>
            </a:r>
          </a:p>
        </p:txBody>
      </p:sp>
      <p:pic>
        <p:nvPicPr>
          <p:cNvPr id="20" name="Picture 19"/>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124825" y="4574401"/>
            <a:ext cx="719138" cy="720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 name="TextBox 20"/>
          <p:cNvSpPr txBox="1">
            <a:spLocks noChangeArrowheads="1"/>
          </p:cNvSpPr>
          <p:nvPr/>
        </p:nvSpPr>
        <p:spPr bwMode="auto">
          <a:xfrm>
            <a:off x="6557963" y="5464777"/>
            <a:ext cx="2012950" cy="1079884"/>
          </a:xfrm>
          <a:prstGeom prst="rect">
            <a:avLst/>
          </a:prstGeom>
          <a:solidFill>
            <a:schemeClr val="bg1"/>
          </a:solidFill>
          <a:ln w="28575">
            <a:solidFill>
              <a:srgbClr val="18552B"/>
            </a:solidFill>
            <a:miter lim="800000"/>
            <a:headEnd/>
            <a:tailEnd/>
          </a:ln>
        </p:spPr>
        <p:txBody>
          <a:bodyPr lIns="108000" tIns="108000" rIns="540000" bIns="108000" anchor="ct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charset="0"/>
                <a:cs typeface="Sassoon Infant Rg"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charset="0"/>
                <a:cs typeface="Sassoon Infant Rg"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charset="0"/>
                <a:cs typeface="Sassoon Infant Rg"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charset="0"/>
                <a:cs typeface="Sassoon Infant Rg"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charset="0"/>
                <a:cs typeface="Sassoon Infant Rg"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charset="0"/>
                <a:cs typeface="Sassoon Infant Rg"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charset="0"/>
                <a:cs typeface="Sassoon Infant Rg"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charset="0"/>
                <a:cs typeface="Sassoon Infant Rg"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charset="0"/>
                <a:cs typeface="Sassoon Infant Rg" charset="0"/>
              </a:defRPr>
            </a:lvl9pPr>
          </a:lstStyle>
          <a:p>
            <a:pPr eaLnBrk="1" hangingPunct="1">
              <a:lnSpc>
                <a:spcPct val="100000"/>
              </a:lnSpc>
              <a:spcBef>
                <a:spcPct val="0"/>
              </a:spcBef>
              <a:spcAft>
                <a:spcPts val="1200"/>
              </a:spcAft>
              <a:buFontTx/>
              <a:buNone/>
            </a:pPr>
            <a:r>
              <a:rPr lang="en-GB" altLang="en-US" sz="1400" dirty="0">
                <a:solidFill>
                  <a:schemeClr val="tx1"/>
                </a:solidFill>
              </a:rPr>
              <a:t>Do you know any other volcanoes in the world? </a:t>
            </a:r>
          </a:p>
        </p:txBody>
      </p:sp>
      <p:pic>
        <p:nvPicPr>
          <p:cNvPr id="22" name="Picture 21"/>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8124825" y="5648325"/>
            <a:ext cx="719138" cy="720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 name="Picture 22">
            <a:hlinkClick r:id="rId5" action="ppaction://hlinksldjump"/>
          </p:cNvPr>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8124825" y="428625"/>
            <a:ext cx="719138" cy="720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421" name="Picture 25">
            <a:hlinkClick r:id="rId7" action="ppaction://hlinksldjump"/>
          </p:cNvPr>
          <p:cNvPicPr>
            <a:picLocks noChangeAspect="1"/>
          </p:cNvPicPr>
          <p:nvPr/>
        </p:nvPicPr>
        <p:blipFill>
          <a:blip r:embed="rId8">
            <a:extLst>
              <a:ext uri="{28A0092B-C50C-407E-A947-70E740481C1C}">
                <a14:useLocalDpi xmlns:a14="http://schemas.microsoft.com/office/drawing/2010/main" val="0"/>
              </a:ext>
            </a:extLst>
          </a:blip>
          <a:srcRect/>
          <a:stretch>
            <a:fillRect/>
          </a:stretch>
        </p:blipFill>
        <p:spPr bwMode="auto">
          <a:xfrm>
            <a:off x="174625" y="158750"/>
            <a:ext cx="539750" cy="54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Picture 2">
            <a:hlinkClick r:id="rId9" action="ppaction://hlinksldjump"/>
          </p:cNvPr>
          <p:cNvPicPr>
            <a:picLocks noChangeAspect="1"/>
          </p:cNvPicPr>
          <p:nvPr/>
        </p:nvPicPr>
        <p:blipFill rotWithShape="1">
          <a:blip r:embed="rId10" cstate="print">
            <a:extLst>
              <a:ext uri="{28A0092B-C50C-407E-A947-70E740481C1C}">
                <a14:useLocalDpi xmlns:a14="http://schemas.microsoft.com/office/drawing/2010/main" val="0"/>
              </a:ext>
            </a:extLst>
          </a:blip>
          <a:srcRect l="19093" r="39420"/>
          <a:stretch/>
        </p:blipFill>
        <p:spPr bwMode="auto">
          <a:xfrm>
            <a:off x="6557963" y="1246378"/>
            <a:ext cx="2012950" cy="31689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 name="TextBox 14"/>
          <p:cNvSpPr txBox="1"/>
          <p:nvPr/>
        </p:nvSpPr>
        <p:spPr>
          <a:xfrm>
            <a:off x="536574" y="3734435"/>
            <a:ext cx="2919413" cy="1200329"/>
          </a:xfrm>
          <a:prstGeom prst="rect">
            <a:avLst/>
          </a:prstGeom>
          <a:solidFill>
            <a:schemeClr val="accent6">
              <a:lumMod val="40000"/>
              <a:lumOff val="60000"/>
            </a:schemeClr>
          </a:solidFill>
        </p:spPr>
        <p:txBody>
          <a:bodyPr>
            <a:spAutoFit/>
          </a:bodyPr>
          <a:lstStyle/>
          <a:p>
            <a:pPr eaLnBrk="1" fontAlgn="auto" hangingPunct="1">
              <a:spcBef>
                <a:spcPts val="0"/>
              </a:spcBef>
              <a:spcAft>
                <a:spcPts val="0"/>
              </a:spcAft>
              <a:defRPr/>
            </a:pPr>
            <a:r>
              <a:rPr lang="en-GB" dirty="0">
                <a:latin typeface="+mn-lt"/>
              </a:rPr>
              <a:t>Underneath the crust, </a:t>
            </a:r>
            <a:r>
              <a:rPr lang="en-GB" dirty="0"/>
              <a:t>it is incredibly hot. The </a:t>
            </a:r>
            <a:r>
              <a:rPr lang="en-GB" dirty="0">
                <a:solidFill>
                  <a:schemeClr val="accent6"/>
                </a:solidFill>
              </a:rPr>
              <a:t>temperature</a:t>
            </a:r>
            <a:r>
              <a:rPr lang="en-GB" dirty="0"/>
              <a:t> can range from 1000°C to 3700°C. </a:t>
            </a:r>
            <a:endParaRPr lang="en-GB" dirty="0">
              <a:latin typeface="+mn-lt"/>
            </a:endParaRPr>
          </a:p>
        </p:txBody>
      </p:sp>
      <p:sp>
        <p:nvSpPr>
          <p:cNvPr id="17" name="TextBox 16"/>
          <p:cNvSpPr txBox="1"/>
          <p:nvPr/>
        </p:nvSpPr>
        <p:spPr>
          <a:xfrm>
            <a:off x="3543300" y="2735422"/>
            <a:ext cx="2919412" cy="923330"/>
          </a:xfrm>
          <a:prstGeom prst="rect">
            <a:avLst/>
          </a:prstGeom>
          <a:solidFill>
            <a:schemeClr val="accent6">
              <a:lumMod val="40000"/>
              <a:lumOff val="60000"/>
            </a:schemeClr>
          </a:solidFill>
        </p:spPr>
        <p:txBody>
          <a:bodyPr>
            <a:spAutoFit/>
          </a:bodyPr>
          <a:lstStyle/>
          <a:p>
            <a:pPr eaLnBrk="1" fontAlgn="auto" hangingPunct="1">
              <a:spcBef>
                <a:spcPts val="0"/>
              </a:spcBef>
              <a:spcAft>
                <a:spcPts val="0"/>
              </a:spcAft>
              <a:defRPr/>
            </a:pPr>
            <a:r>
              <a:rPr lang="en-GB" dirty="0">
                <a:latin typeface="+mn-lt"/>
              </a:rPr>
              <a:t>There are three </a:t>
            </a:r>
            <a:r>
              <a:rPr lang="en-GB" dirty="0">
                <a:solidFill>
                  <a:schemeClr val="accent6"/>
                </a:solidFill>
                <a:latin typeface="+mn-lt"/>
              </a:rPr>
              <a:t>categories</a:t>
            </a:r>
            <a:r>
              <a:rPr lang="en-GB" dirty="0">
                <a:latin typeface="+mn-lt"/>
              </a:rPr>
              <a:t> of volcanoes: active, dormant and extinct. </a:t>
            </a:r>
          </a:p>
        </p:txBody>
      </p:sp>
      <p:sp>
        <p:nvSpPr>
          <p:cNvPr id="26" name="TextBox 25"/>
          <p:cNvSpPr txBox="1"/>
          <p:nvPr/>
        </p:nvSpPr>
        <p:spPr>
          <a:xfrm>
            <a:off x="531813" y="5010447"/>
            <a:ext cx="2919413" cy="923330"/>
          </a:xfrm>
          <a:prstGeom prst="rect">
            <a:avLst/>
          </a:prstGeom>
          <a:solidFill>
            <a:schemeClr val="accent5">
              <a:lumMod val="40000"/>
              <a:lumOff val="60000"/>
            </a:schemeClr>
          </a:solidFill>
        </p:spPr>
        <p:txBody>
          <a:bodyPr>
            <a:spAutoFit/>
          </a:bodyPr>
          <a:lstStyle/>
          <a:p>
            <a:pPr eaLnBrk="1" fontAlgn="auto" hangingPunct="1">
              <a:spcBef>
                <a:spcPts val="0"/>
              </a:spcBef>
              <a:spcAft>
                <a:spcPts val="0"/>
              </a:spcAft>
              <a:defRPr/>
            </a:pPr>
            <a:r>
              <a:rPr lang="en-GB" dirty="0"/>
              <a:t>This heat melts rocks into magma. This is called the mantle.</a:t>
            </a:r>
            <a:endParaRPr lang="en-GB" dirty="0">
              <a:latin typeface="+mn-lt"/>
            </a:endParaRPr>
          </a:p>
        </p:txBody>
      </p:sp>
      <p:sp>
        <p:nvSpPr>
          <p:cNvPr id="27" name="TextBox 26"/>
          <p:cNvSpPr txBox="1"/>
          <p:nvPr/>
        </p:nvSpPr>
        <p:spPr>
          <a:xfrm>
            <a:off x="3543300" y="3730983"/>
            <a:ext cx="2919413" cy="923330"/>
          </a:xfrm>
          <a:prstGeom prst="rect">
            <a:avLst/>
          </a:prstGeom>
          <a:solidFill>
            <a:schemeClr val="accent5">
              <a:lumMod val="40000"/>
              <a:lumOff val="60000"/>
            </a:schemeClr>
          </a:solidFill>
        </p:spPr>
        <p:txBody>
          <a:bodyPr>
            <a:spAutoFit/>
          </a:bodyPr>
          <a:lstStyle/>
          <a:p>
            <a:pPr eaLnBrk="1" fontAlgn="auto" hangingPunct="1">
              <a:spcBef>
                <a:spcPts val="0"/>
              </a:spcBef>
              <a:spcAft>
                <a:spcPts val="0"/>
              </a:spcAft>
              <a:defRPr/>
            </a:pPr>
            <a:r>
              <a:rPr lang="en-GB" dirty="0"/>
              <a:t>Active volcanoes are currently erupting or have erupted recently. </a:t>
            </a:r>
            <a:endParaRPr lang="en-GB" dirty="0">
              <a:latin typeface="+mn-lt"/>
            </a:endParaRPr>
          </a:p>
        </p:txBody>
      </p:sp>
      <p:sp>
        <p:nvSpPr>
          <p:cNvPr id="28" name="TextBox 27"/>
          <p:cNvSpPr txBox="1"/>
          <p:nvPr/>
        </p:nvSpPr>
        <p:spPr>
          <a:xfrm>
            <a:off x="3526634" y="4726544"/>
            <a:ext cx="2919412" cy="1477328"/>
          </a:xfrm>
          <a:prstGeom prst="rect">
            <a:avLst/>
          </a:prstGeom>
          <a:solidFill>
            <a:schemeClr val="accent6">
              <a:lumMod val="40000"/>
              <a:lumOff val="60000"/>
            </a:schemeClr>
          </a:solidFill>
        </p:spPr>
        <p:txBody>
          <a:bodyPr>
            <a:spAutoFit/>
          </a:bodyPr>
          <a:lstStyle/>
          <a:p>
            <a:pPr eaLnBrk="1" fontAlgn="auto" hangingPunct="1">
              <a:spcBef>
                <a:spcPts val="0"/>
              </a:spcBef>
              <a:spcAft>
                <a:spcPts val="0"/>
              </a:spcAft>
              <a:defRPr/>
            </a:pPr>
            <a:r>
              <a:rPr lang="en-GB" dirty="0">
                <a:latin typeface="+mn-lt"/>
              </a:rPr>
              <a:t>Dormant volcanoes haven’t erupted in a long time while extinct volcanoes probably will never erupt again. </a:t>
            </a:r>
          </a:p>
        </p:txBody>
      </p:sp>
      <p:pic>
        <p:nvPicPr>
          <p:cNvPr id="4" name="Picture 3"/>
          <p:cNvPicPr>
            <a:picLocks noChangeAspect="1"/>
          </p:cNvPicPr>
          <p:nvPr/>
        </p:nvPicPr>
        <p:blipFill>
          <a:blip r:embed="rId11" cstate="hqprint">
            <a:extLst>
              <a:ext uri="{28A0092B-C50C-407E-A947-70E740481C1C}">
                <a14:useLocalDpi xmlns:a14="http://schemas.microsoft.com/office/drawing/2010/main"/>
              </a:ext>
            </a:extLst>
          </a:blip>
          <a:stretch>
            <a:fillRect/>
          </a:stretch>
        </p:blipFill>
        <p:spPr>
          <a:xfrm>
            <a:off x="714375" y="2658428"/>
            <a:ext cx="2487152" cy="2287229"/>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par>
                                <p:cTn id="8" presetID="22" presetClass="entr" presetSubtype="8" fill="hold" nodeType="withEffect">
                                  <p:stCondLst>
                                    <p:cond delay="0"/>
                                  </p:stCondLst>
                                  <p:childTnLst>
                                    <p:set>
                                      <p:cBhvr>
                                        <p:cTn id="9" dur="1" fill="hold">
                                          <p:stCondLst>
                                            <p:cond delay="0"/>
                                          </p:stCondLst>
                                        </p:cTn>
                                        <p:tgtEl>
                                          <p:spTgt spid="14"/>
                                        </p:tgtEl>
                                        <p:attrNameLst>
                                          <p:attrName>style.visibility</p:attrName>
                                        </p:attrNameLst>
                                      </p:cBhvr>
                                      <p:to>
                                        <p:strVal val="visible"/>
                                      </p:to>
                                    </p:set>
                                    <p:animEffect transition="in" filter="wipe(left)">
                                      <p:cBhvr>
                                        <p:cTn id="10" dur="1000"/>
                                        <p:tgtEl>
                                          <p:spTgt spid="14"/>
                                        </p:tgtEl>
                                      </p:cBhvr>
                                    </p:animEffect>
                                  </p:childTnLst>
                                </p:cTn>
                              </p:par>
                              <p:par>
                                <p:cTn id="11" presetID="10" presetClass="entr" presetSubtype="0" fill="hold" nodeType="withEffect">
                                  <p:stCondLst>
                                    <p:cond delay="0"/>
                                  </p:stCondLst>
                                  <p:childTnLst>
                                    <p:set>
                                      <p:cBhvr>
                                        <p:cTn id="12" dur="1" fill="hold">
                                          <p:stCondLst>
                                            <p:cond delay="0"/>
                                          </p:stCondLst>
                                        </p:cTn>
                                        <p:tgtEl>
                                          <p:spTgt spid="23"/>
                                        </p:tgtEl>
                                        <p:attrNameLst>
                                          <p:attrName>style.visibility</p:attrName>
                                        </p:attrNameLst>
                                      </p:cBhvr>
                                      <p:to>
                                        <p:strVal val="visible"/>
                                      </p:to>
                                    </p:set>
                                    <p:animEffect transition="in" filter="fade">
                                      <p:cBhvr>
                                        <p:cTn id="13" dur="500"/>
                                        <p:tgtEl>
                                          <p:spTgt spid="23"/>
                                        </p:tgtEl>
                                      </p:cBhvr>
                                    </p:animEffect>
                                  </p:childTnLst>
                                </p:cTn>
                              </p:par>
                              <p:par>
                                <p:cTn id="14" presetID="22" presetClass="entr" presetSubtype="2" fill="hold" grpId="0" nodeType="withEffect">
                                  <p:stCondLst>
                                    <p:cond delay="0"/>
                                  </p:stCondLst>
                                  <p:childTnLst>
                                    <p:set>
                                      <p:cBhvr>
                                        <p:cTn id="15" dur="1" fill="hold">
                                          <p:stCondLst>
                                            <p:cond delay="0"/>
                                          </p:stCondLst>
                                        </p:cTn>
                                        <p:tgtEl>
                                          <p:spTgt spid="24"/>
                                        </p:tgtEl>
                                        <p:attrNameLst>
                                          <p:attrName>style.visibility</p:attrName>
                                        </p:attrNameLst>
                                      </p:cBhvr>
                                      <p:to>
                                        <p:strVal val="visible"/>
                                      </p:to>
                                    </p:set>
                                    <p:animEffect transition="in" filter="wipe(right)">
                                      <p:cBhvr>
                                        <p:cTn id="16" dur="500"/>
                                        <p:tgtEl>
                                          <p:spTgt spid="24"/>
                                        </p:tgtEl>
                                      </p:cBhvr>
                                    </p:animEffect>
                                  </p:childTnLst>
                                </p:cTn>
                              </p:par>
                            </p:childTnLst>
                          </p:cTn>
                        </p:par>
                      </p:childTnLst>
                    </p:cTn>
                  </p:par>
                  <p:par>
                    <p:cTn id="17" fill="hold" nodeType="clickPar">
                      <p:stCondLst>
                        <p:cond delay="indefinite"/>
                      </p:stCondLst>
                      <p:childTnLst>
                        <p:par>
                          <p:cTn id="18" fill="hold" nodeType="withGroup">
                            <p:stCondLst>
                              <p:cond delay="0"/>
                            </p:stCondLst>
                            <p:childTnLst>
                              <p:par>
                                <p:cTn id="19" presetID="22" presetClass="entr" presetSubtype="1" fill="hold" grpId="0" nodeType="click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wipe(up)">
                                      <p:cBhvr>
                                        <p:cTn id="21" dur="500"/>
                                        <p:tgtEl>
                                          <p:spTgt spid="8"/>
                                        </p:tgtEl>
                                      </p:cBhvr>
                                    </p:animEffect>
                                  </p:childTnLst>
                                </p:cTn>
                              </p:par>
                            </p:childTnLst>
                          </p:cTn>
                        </p:par>
                        <p:par>
                          <p:cTn id="22" fill="hold">
                            <p:stCondLst>
                              <p:cond delay="500"/>
                            </p:stCondLst>
                            <p:childTnLst>
                              <p:par>
                                <p:cTn id="23" presetID="10" presetClass="entr" presetSubtype="0" fill="hold" nodeType="afterEffect">
                                  <p:stCondLst>
                                    <p:cond delay="0"/>
                                  </p:stCondLst>
                                  <p:childTnLst>
                                    <p:set>
                                      <p:cBhvr>
                                        <p:cTn id="24" dur="1" fill="hold">
                                          <p:stCondLst>
                                            <p:cond delay="0"/>
                                          </p:stCondLst>
                                        </p:cTn>
                                        <p:tgtEl>
                                          <p:spTgt spid="3"/>
                                        </p:tgtEl>
                                        <p:attrNameLst>
                                          <p:attrName>style.visibility</p:attrName>
                                        </p:attrNameLst>
                                      </p:cBhvr>
                                      <p:to>
                                        <p:strVal val="visible"/>
                                      </p:to>
                                    </p:set>
                                    <p:animEffect transition="in" filter="fade">
                                      <p:cBhvr>
                                        <p:cTn id="25" dur="500"/>
                                        <p:tgtEl>
                                          <p:spTgt spid="3"/>
                                        </p:tgtEl>
                                      </p:cBhvr>
                                    </p:animEffect>
                                  </p:childTnLst>
                                </p:cTn>
                              </p:par>
                            </p:childTnLst>
                          </p:cTn>
                        </p:par>
                      </p:childTnLst>
                    </p:cTn>
                  </p:par>
                  <p:par>
                    <p:cTn id="26" fill="hold">
                      <p:stCondLst>
                        <p:cond delay="indefinite"/>
                      </p:stCondLst>
                      <p:childTnLst>
                        <p:par>
                          <p:cTn id="27" fill="hold">
                            <p:stCondLst>
                              <p:cond delay="0"/>
                            </p:stCondLst>
                            <p:childTnLst>
                              <p:par>
                                <p:cTn id="28" presetID="22" presetClass="entr" presetSubtype="1" fill="hold" grpId="0" nodeType="clickEffect">
                                  <p:stCondLst>
                                    <p:cond delay="0"/>
                                  </p:stCondLst>
                                  <p:childTnLst>
                                    <p:set>
                                      <p:cBhvr>
                                        <p:cTn id="29" dur="1" fill="hold">
                                          <p:stCondLst>
                                            <p:cond delay="0"/>
                                          </p:stCondLst>
                                        </p:cTn>
                                        <p:tgtEl>
                                          <p:spTgt spid="12"/>
                                        </p:tgtEl>
                                        <p:attrNameLst>
                                          <p:attrName>style.visibility</p:attrName>
                                        </p:attrNameLst>
                                      </p:cBhvr>
                                      <p:to>
                                        <p:strVal val="visible"/>
                                      </p:to>
                                    </p:set>
                                    <p:animEffect transition="in" filter="wipe(up)">
                                      <p:cBhvr>
                                        <p:cTn id="30" dur="500"/>
                                        <p:tgtEl>
                                          <p:spTgt spid="12"/>
                                        </p:tgtEl>
                                      </p:cBhvr>
                                    </p:animEffect>
                                  </p:childTnLst>
                                </p:cTn>
                              </p:par>
                            </p:childTnLst>
                          </p:cTn>
                        </p:par>
                        <p:par>
                          <p:cTn id="31" fill="hold">
                            <p:stCondLst>
                              <p:cond delay="500"/>
                            </p:stCondLst>
                            <p:childTnLst>
                              <p:par>
                                <p:cTn id="32" presetID="10" presetClass="entr" presetSubtype="0" fill="hold" nodeType="afterEffect">
                                  <p:stCondLst>
                                    <p:cond delay="0"/>
                                  </p:stCondLst>
                                  <p:childTnLst>
                                    <p:set>
                                      <p:cBhvr>
                                        <p:cTn id="33" dur="1" fill="hold">
                                          <p:stCondLst>
                                            <p:cond delay="0"/>
                                          </p:stCondLst>
                                        </p:cTn>
                                        <p:tgtEl>
                                          <p:spTgt spid="4"/>
                                        </p:tgtEl>
                                        <p:attrNameLst>
                                          <p:attrName>style.visibility</p:attrName>
                                        </p:attrNameLst>
                                      </p:cBhvr>
                                      <p:to>
                                        <p:strVal val="visible"/>
                                      </p:to>
                                    </p:set>
                                    <p:animEffect transition="in" filter="fade">
                                      <p:cBhvr>
                                        <p:cTn id="34" dur="500"/>
                                        <p:tgtEl>
                                          <p:spTgt spid="4"/>
                                        </p:tgtEl>
                                      </p:cBhvr>
                                    </p:animEffect>
                                  </p:childTnLst>
                                  <p:subTnLst>
                                    <p:set>
                                      <p:cBhvr override="childStyle">
                                        <p:cTn dur="1" fill="hold" display="0" masterRel="sameClick" afterEffect="1">
                                          <p:stCondLst>
                                            <p:cond evt="end" delay="0">
                                              <p:tn val="32"/>
                                            </p:cond>
                                          </p:stCondLst>
                                        </p:cTn>
                                        <p:tgtEl>
                                          <p:spTgt spid="4"/>
                                        </p:tgtEl>
                                        <p:attrNameLst>
                                          <p:attrName>style.visibility</p:attrName>
                                        </p:attrNameLst>
                                      </p:cBhvr>
                                      <p:to>
                                        <p:strVal val="hidden"/>
                                      </p:to>
                                    </p:set>
                                  </p:subTnLst>
                                </p:cTn>
                              </p:par>
                            </p:childTnLst>
                          </p:cTn>
                        </p:par>
                      </p:childTnLst>
                    </p:cTn>
                  </p:par>
                  <p:par>
                    <p:cTn id="35" fill="hold" nodeType="clickPar">
                      <p:stCondLst>
                        <p:cond delay="indefinite"/>
                      </p:stCondLst>
                      <p:childTnLst>
                        <p:par>
                          <p:cTn id="36" fill="hold" nodeType="withGroup">
                            <p:stCondLst>
                              <p:cond delay="0"/>
                            </p:stCondLst>
                            <p:childTnLst>
                              <p:par>
                                <p:cTn id="37" presetID="22" presetClass="entr" presetSubtype="1" fill="hold" grpId="0" nodeType="clickEffect">
                                  <p:stCondLst>
                                    <p:cond delay="0"/>
                                  </p:stCondLst>
                                  <p:childTnLst>
                                    <p:set>
                                      <p:cBhvr>
                                        <p:cTn id="38" dur="1" fill="hold">
                                          <p:stCondLst>
                                            <p:cond delay="0"/>
                                          </p:stCondLst>
                                        </p:cTn>
                                        <p:tgtEl>
                                          <p:spTgt spid="15"/>
                                        </p:tgtEl>
                                        <p:attrNameLst>
                                          <p:attrName>style.visibility</p:attrName>
                                        </p:attrNameLst>
                                      </p:cBhvr>
                                      <p:to>
                                        <p:strVal val="visible"/>
                                      </p:to>
                                    </p:set>
                                    <p:animEffect transition="in" filter="wipe(up)">
                                      <p:cBhvr>
                                        <p:cTn id="39" dur="500"/>
                                        <p:tgtEl>
                                          <p:spTgt spid="15"/>
                                        </p:tgtEl>
                                      </p:cBhvr>
                                    </p:animEffect>
                                  </p:childTnLst>
                                </p:cTn>
                              </p:par>
                            </p:childTnLst>
                          </p:cTn>
                        </p:par>
                      </p:childTnLst>
                    </p:cTn>
                  </p:par>
                  <p:par>
                    <p:cTn id="40" fill="hold">
                      <p:stCondLst>
                        <p:cond delay="indefinite"/>
                      </p:stCondLst>
                      <p:childTnLst>
                        <p:par>
                          <p:cTn id="41" fill="hold">
                            <p:stCondLst>
                              <p:cond delay="0"/>
                            </p:stCondLst>
                            <p:childTnLst>
                              <p:par>
                                <p:cTn id="42" presetID="22" presetClass="entr" presetSubtype="1" fill="hold" grpId="0" nodeType="clickEffect">
                                  <p:stCondLst>
                                    <p:cond delay="0"/>
                                  </p:stCondLst>
                                  <p:childTnLst>
                                    <p:set>
                                      <p:cBhvr>
                                        <p:cTn id="43" dur="1" fill="hold">
                                          <p:stCondLst>
                                            <p:cond delay="0"/>
                                          </p:stCondLst>
                                        </p:cTn>
                                        <p:tgtEl>
                                          <p:spTgt spid="26"/>
                                        </p:tgtEl>
                                        <p:attrNameLst>
                                          <p:attrName>style.visibility</p:attrName>
                                        </p:attrNameLst>
                                      </p:cBhvr>
                                      <p:to>
                                        <p:strVal val="visible"/>
                                      </p:to>
                                    </p:set>
                                    <p:animEffect transition="in" filter="wipe(up)">
                                      <p:cBhvr>
                                        <p:cTn id="44" dur="500"/>
                                        <p:tgtEl>
                                          <p:spTgt spid="26"/>
                                        </p:tgtEl>
                                      </p:cBhvr>
                                    </p:animEffect>
                                  </p:childTnLst>
                                </p:cTn>
                              </p:par>
                            </p:childTnLst>
                          </p:cTn>
                        </p:par>
                      </p:childTnLst>
                    </p:cTn>
                  </p:par>
                  <p:par>
                    <p:cTn id="45" fill="hold" nodeType="clickPar">
                      <p:stCondLst>
                        <p:cond delay="indefinite"/>
                      </p:stCondLst>
                      <p:childTnLst>
                        <p:par>
                          <p:cTn id="46" fill="hold" nodeType="withGroup">
                            <p:stCondLst>
                              <p:cond delay="0"/>
                            </p:stCondLst>
                            <p:childTnLst>
                              <p:par>
                                <p:cTn id="47" presetID="22" presetClass="entr" presetSubtype="1" fill="hold" grpId="0" nodeType="clickEffect">
                                  <p:stCondLst>
                                    <p:cond delay="0"/>
                                  </p:stCondLst>
                                  <p:childTnLst>
                                    <p:set>
                                      <p:cBhvr>
                                        <p:cTn id="48" dur="1" fill="hold">
                                          <p:stCondLst>
                                            <p:cond delay="0"/>
                                          </p:stCondLst>
                                        </p:cTn>
                                        <p:tgtEl>
                                          <p:spTgt spid="16"/>
                                        </p:tgtEl>
                                        <p:attrNameLst>
                                          <p:attrName>style.visibility</p:attrName>
                                        </p:attrNameLst>
                                      </p:cBhvr>
                                      <p:to>
                                        <p:strVal val="visible"/>
                                      </p:to>
                                    </p:set>
                                    <p:animEffect transition="in" filter="wipe(up)">
                                      <p:cBhvr>
                                        <p:cTn id="49" dur="500"/>
                                        <p:tgtEl>
                                          <p:spTgt spid="16"/>
                                        </p:tgtEl>
                                      </p:cBhvr>
                                    </p:animEffect>
                                  </p:childTnLst>
                                </p:cTn>
                              </p:par>
                            </p:childTnLst>
                          </p:cTn>
                        </p:par>
                      </p:childTnLst>
                    </p:cTn>
                  </p:par>
                  <p:par>
                    <p:cTn id="50" fill="hold" nodeType="clickPar">
                      <p:stCondLst>
                        <p:cond delay="indefinite"/>
                      </p:stCondLst>
                      <p:childTnLst>
                        <p:par>
                          <p:cTn id="51" fill="hold" nodeType="withGroup">
                            <p:stCondLst>
                              <p:cond delay="0"/>
                            </p:stCondLst>
                            <p:childTnLst>
                              <p:par>
                                <p:cTn id="52" presetID="22" presetClass="entr" presetSubtype="1" fill="hold" grpId="0" nodeType="clickEffect">
                                  <p:stCondLst>
                                    <p:cond delay="0"/>
                                  </p:stCondLst>
                                  <p:childTnLst>
                                    <p:set>
                                      <p:cBhvr>
                                        <p:cTn id="53" dur="1" fill="hold">
                                          <p:stCondLst>
                                            <p:cond delay="0"/>
                                          </p:stCondLst>
                                        </p:cTn>
                                        <p:tgtEl>
                                          <p:spTgt spid="17"/>
                                        </p:tgtEl>
                                        <p:attrNameLst>
                                          <p:attrName>style.visibility</p:attrName>
                                        </p:attrNameLst>
                                      </p:cBhvr>
                                      <p:to>
                                        <p:strVal val="visible"/>
                                      </p:to>
                                    </p:set>
                                    <p:animEffect transition="in" filter="wipe(up)">
                                      <p:cBhvr>
                                        <p:cTn id="54" dur="500"/>
                                        <p:tgtEl>
                                          <p:spTgt spid="17"/>
                                        </p:tgtEl>
                                      </p:cBhvr>
                                    </p:animEffect>
                                  </p:childTnLst>
                                </p:cTn>
                              </p:par>
                            </p:childTnLst>
                          </p:cTn>
                        </p:par>
                      </p:childTnLst>
                    </p:cTn>
                  </p:par>
                  <p:par>
                    <p:cTn id="55" fill="hold">
                      <p:stCondLst>
                        <p:cond delay="indefinite"/>
                      </p:stCondLst>
                      <p:childTnLst>
                        <p:par>
                          <p:cTn id="56" fill="hold">
                            <p:stCondLst>
                              <p:cond delay="0"/>
                            </p:stCondLst>
                            <p:childTnLst>
                              <p:par>
                                <p:cTn id="57" presetID="22" presetClass="entr" presetSubtype="1" fill="hold" grpId="0" nodeType="clickEffect">
                                  <p:stCondLst>
                                    <p:cond delay="0"/>
                                  </p:stCondLst>
                                  <p:childTnLst>
                                    <p:set>
                                      <p:cBhvr>
                                        <p:cTn id="58" dur="1" fill="hold">
                                          <p:stCondLst>
                                            <p:cond delay="0"/>
                                          </p:stCondLst>
                                        </p:cTn>
                                        <p:tgtEl>
                                          <p:spTgt spid="27"/>
                                        </p:tgtEl>
                                        <p:attrNameLst>
                                          <p:attrName>style.visibility</p:attrName>
                                        </p:attrNameLst>
                                      </p:cBhvr>
                                      <p:to>
                                        <p:strVal val="visible"/>
                                      </p:to>
                                    </p:set>
                                    <p:animEffect transition="in" filter="wipe(up)">
                                      <p:cBhvr>
                                        <p:cTn id="59" dur="500"/>
                                        <p:tgtEl>
                                          <p:spTgt spid="27"/>
                                        </p:tgtEl>
                                      </p:cBhvr>
                                    </p:animEffect>
                                  </p:childTnLst>
                                </p:cTn>
                              </p:par>
                            </p:childTnLst>
                          </p:cTn>
                        </p:par>
                      </p:childTnLst>
                    </p:cTn>
                  </p:par>
                  <p:par>
                    <p:cTn id="60" fill="hold">
                      <p:stCondLst>
                        <p:cond delay="indefinite"/>
                      </p:stCondLst>
                      <p:childTnLst>
                        <p:par>
                          <p:cTn id="61" fill="hold">
                            <p:stCondLst>
                              <p:cond delay="0"/>
                            </p:stCondLst>
                            <p:childTnLst>
                              <p:par>
                                <p:cTn id="62" presetID="22" presetClass="entr" presetSubtype="1" fill="hold" grpId="0" nodeType="clickEffect">
                                  <p:stCondLst>
                                    <p:cond delay="0"/>
                                  </p:stCondLst>
                                  <p:childTnLst>
                                    <p:set>
                                      <p:cBhvr>
                                        <p:cTn id="63" dur="1" fill="hold">
                                          <p:stCondLst>
                                            <p:cond delay="0"/>
                                          </p:stCondLst>
                                        </p:cTn>
                                        <p:tgtEl>
                                          <p:spTgt spid="28"/>
                                        </p:tgtEl>
                                        <p:attrNameLst>
                                          <p:attrName>style.visibility</p:attrName>
                                        </p:attrNameLst>
                                      </p:cBhvr>
                                      <p:to>
                                        <p:strVal val="visible"/>
                                      </p:to>
                                    </p:set>
                                    <p:animEffect transition="in" filter="wipe(up)">
                                      <p:cBhvr>
                                        <p:cTn id="64" dur="500"/>
                                        <p:tgtEl>
                                          <p:spTgt spid="28"/>
                                        </p:tgtEl>
                                      </p:cBhvr>
                                    </p:animEffect>
                                  </p:childTnLst>
                                </p:cTn>
                              </p:par>
                            </p:childTnLst>
                          </p:cTn>
                        </p:par>
                      </p:childTnLst>
                    </p:cTn>
                  </p:par>
                  <p:par>
                    <p:cTn id="65" fill="hold" nodeType="clickPar">
                      <p:stCondLst>
                        <p:cond delay="indefinite"/>
                      </p:stCondLst>
                      <p:childTnLst>
                        <p:par>
                          <p:cTn id="66" fill="hold" nodeType="withGroup">
                            <p:stCondLst>
                              <p:cond delay="0"/>
                            </p:stCondLst>
                            <p:childTnLst>
                              <p:par>
                                <p:cTn id="67" presetID="10" presetClass="entr" presetSubtype="0" fill="hold" nodeType="clickEffect">
                                  <p:stCondLst>
                                    <p:cond delay="0"/>
                                  </p:stCondLst>
                                  <p:childTnLst>
                                    <p:set>
                                      <p:cBhvr>
                                        <p:cTn id="68" dur="1" fill="hold">
                                          <p:stCondLst>
                                            <p:cond delay="0"/>
                                          </p:stCondLst>
                                        </p:cTn>
                                        <p:tgtEl>
                                          <p:spTgt spid="20"/>
                                        </p:tgtEl>
                                        <p:attrNameLst>
                                          <p:attrName>style.visibility</p:attrName>
                                        </p:attrNameLst>
                                      </p:cBhvr>
                                      <p:to>
                                        <p:strVal val="visible"/>
                                      </p:to>
                                    </p:set>
                                    <p:animEffect transition="in" filter="fade">
                                      <p:cBhvr>
                                        <p:cTn id="69" dur="500"/>
                                        <p:tgtEl>
                                          <p:spTgt spid="20"/>
                                        </p:tgtEl>
                                      </p:cBhvr>
                                    </p:animEffect>
                                  </p:childTnLst>
                                </p:cTn>
                              </p:par>
                              <p:par>
                                <p:cTn id="70" presetID="22" presetClass="entr" presetSubtype="2" fill="hold" grpId="0" nodeType="withEffect">
                                  <p:stCondLst>
                                    <p:cond delay="500"/>
                                  </p:stCondLst>
                                  <p:childTnLst>
                                    <p:set>
                                      <p:cBhvr>
                                        <p:cTn id="71" dur="1" fill="hold">
                                          <p:stCondLst>
                                            <p:cond delay="0"/>
                                          </p:stCondLst>
                                        </p:cTn>
                                        <p:tgtEl>
                                          <p:spTgt spid="19"/>
                                        </p:tgtEl>
                                        <p:attrNameLst>
                                          <p:attrName>style.visibility</p:attrName>
                                        </p:attrNameLst>
                                      </p:cBhvr>
                                      <p:to>
                                        <p:strVal val="visible"/>
                                      </p:to>
                                    </p:set>
                                    <p:animEffect transition="in" filter="wipe(right)">
                                      <p:cBhvr>
                                        <p:cTn id="72" dur="500"/>
                                        <p:tgtEl>
                                          <p:spTgt spid="19"/>
                                        </p:tgtEl>
                                      </p:cBhvr>
                                    </p:animEffect>
                                  </p:childTnLst>
                                </p:cTn>
                              </p:par>
                              <p:par>
                                <p:cTn id="73" presetID="10" presetClass="entr" presetSubtype="0" fill="hold" nodeType="withEffect">
                                  <p:stCondLst>
                                    <p:cond delay="1000"/>
                                  </p:stCondLst>
                                  <p:childTnLst>
                                    <p:set>
                                      <p:cBhvr>
                                        <p:cTn id="74" dur="1" fill="hold">
                                          <p:stCondLst>
                                            <p:cond delay="0"/>
                                          </p:stCondLst>
                                        </p:cTn>
                                        <p:tgtEl>
                                          <p:spTgt spid="22"/>
                                        </p:tgtEl>
                                        <p:attrNameLst>
                                          <p:attrName>style.visibility</p:attrName>
                                        </p:attrNameLst>
                                      </p:cBhvr>
                                      <p:to>
                                        <p:strVal val="visible"/>
                                      </p:to>
                                    </p:set>
                                    <p:animEffect transition="in" filter="fade">
                                      <p:cBhvr>
                                        <p:cTn id="75" dur="500"/>
                                        <p:tgtEl>
                                          <p:spTgt spid="22"/>
                                        </p:tgtEl>
                                      </p:cBhvr>
                                    </p:animEffect>
                                  </p:childTnLst>
                                </p:cTn>
                              </p:par>
                              <p:par>
                                <p:cTn id="76" presetID="22" presetClass="entr" presetSubtype="2" fill="hold" grpId="0" nodeType="withEffect">
                                  <p:stCondLst>
                                    <p:cond delay="1500"/>
                                  </p:stCondLst>
                                  <p:childTnLst>
                                    <p:set>
                                      <p:cBhvr>
                                        <p:cTn id="77" dur="1" fill="hold">
                                          <p:stCondLst>
                                            <p:cond delay="0"/>
                                          </p:stCondLst>
                                        </p:cTn>
                                        <p:tgtEl>
                                          <p:spTgt spid="21"/>
                                        </p:tgtEl>
                                        <p:attrNameLst>
                                          <p:attrName>style.visibility</p:attrName>
                                        </p:attrNameLst>
                                      </p:cBhvr>
                                      <p:to>
                                        <p:strVal val="visible"/>
                                      </p:to>
                                    </p:set>
                                    <p:animEffect transition="in" filter="wipe(right)">
                                      <p:cBhvr>
                                        <p:cTn id="78"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12" grpId="0" animBg="1"/>
      <p:bldP spid="8" grpId="0" animBg="1"/>
      <p:bldP spid="24" grpId="0" animBg="1"/>
      <p:bldP spid="2" grpId="0"/>
      <p:bldP spid="19" grpId="0" animBg="1"/>
      <p:bldP spid="21" grpId="0" animBg="1"/>
      <p:bldP spid="15" grpId="0" animBg="1"/>
      <p:bldP spid="17" grpId="0" animBg="1"/>
      <p:bldP spid="26" grpId="0" animBg="1"/>
      <p:bldP spid="27" grpId="0" animBg="1"/>
      <p:bldP spid="28" grpId="0" animBg="1"/>
    </p:bldLst>
  </p:timing>
</p:sld>
</file>

<file path=ppt/slides/slide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14338" name="Picture 1">
            <a:hlinkClick r:id="rId2" action="ppaction://hlinksldjump"/>
          </p:cNvPr>
          <p:cNvPicPr>
            <a:picLocks noChangeAspect="1"/>
          </p:cNvPicPr>
          <p:nvPr/>
        </p:nvPicPr>
        <p:blipFill rotWithShape="1">
          <a:blip r:embed="rId3">
            <a:extLst>
              <a:ext uri="{28A0092B-C50C-407E-A947-70E740481C1C}">
                <a14:useLocalDpi xmlns:a14="http://schemas.microsoft.com/office/drawing/2010/main" val="0"/>
              </a:ext>
            </a:extLst>
          </a:blip>
          <a:srcRect r="9908" b="-6"/>
          <a:stretch/>
        </p:blipFill>
        <p:spPr bwMode="auto">
          <a:xfrm>
            <a:off x="486383" y="458579"/>
            <a:ext cx="8161961" cy="5917054"/>
          </a:xfrm>
          <a:prstGeom prst="roundRect">
            <a:avLst>
              <a:gd name="adj" fmla="val 205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TextBox 15"/>
          <p:cNvSpPr txBox="1"/>
          <p:nvPr/>
        </p:nvSpPr>
        <p:spPr>
          <a:xfrm>
            <a:off x="3544888" y="3568088"/>
            <a:ext cx="2919412" cy="923330"/>
          </a:xfrm>
          <a:prstGeom prst="rect">
            <a:avLst/>
          </a:prstGeom>
          <a:solidFill>
            <a:schemeClr val="accent6">
              <a:lumMod val="40000"/>
              <a:lumOff val="60000"/>
            </a:schemeClr>
          </a:solidFill>
        </p:spPr>
        <p:txBody>
          <a:bodyPr>
            <a:spAutoFit/>
          </a:bodyPr>
          <a:lstStyle/>
          <a:p>
            <a:pPr eaLnBrk="1" fontAlgn="auto" hangingPunct="1">
              <a:spcBef>
                <a:spcPts val="0"/>
              </a:spcBef>
              <a:spcAft>
                <a:spcPts val="0"/>
              </a:spcAft>
              <a:defRPr/>
            </a:pPr>
            <a:r>
              <a:rPr lang="en-GB" dirty="0">
                <a:latin typeface="+mn-lt"/>
              </a:rPr>
              <a:t>Tectonic plates moving can also create earthquakes. </a:t>
            </a:r>
          </a:p>
        </p:txBody>
      </p:sp>
      <p:sp>
        <p:nvSpPr>
          <p:cNvPr id="15" name="TextBox 14"/>
          <p:cNvSpPr txBox="1"/>
          <p:nvPr/>
        </p:nvSpPr>
        <p:spPr>
          <a:xfrm>
            <a:off x="3544888" y="1193800"/>
            <a:ext cx="2919412" cy="923330"/>
          </a:xfrm>
          <a:prstGeom prst="rect">
            <a:avLst/>
          </a:prstGeom>
          <a:solidFill>
            <a:schemeClr val="accent5">
              <a:lumMod val="40000"/>
              <a:lumOff val="60000"/>
            </a:schemeClr>
          </a:solidFill>
        </p:spPr>
        <p:txBody>
          <a:bodyPr>
            <a:spAutoFit/>
          </a:bodyPr>
          <a:lstStyle/>
          <a:p>
            <a:pPr eaLnBrk="1" fontAlgn="auto" hangingPunct="1">
              <a:spcBef>
                <a:spcPts val="0"/>
              </a:spcBef>
              <a:spcAft>
                <a:spcPts val="0"/>
              </a:spcAft>
              <a:defRPr/>
            </a:pPr>
            <a:r>
              <a:rPr lang="en-GB" dirty="0">
                <a:latin typeface="+mn-lt"/>
              </a:rPr>
              <a:t>When plates push against each other, it can cause volcanoes to </a:t>
            </a:r>
            <a:r>
              <a:rPr lang="en-GB" dirty="0">
                <a:solidFill>
                  <a:schemeClr val="accent6"/>
                </a:solidFill>
                <a:latin typeface="+mn-lt"/>
              </a:rPr>
              <a:t>occur</a:t>
            </a:r>
            <a:r>
              <a:rPr lang="en-GB" dirty="0">
                <a:latin typeface="+mn-lt"/>
              </a:rPr>
              <a:t>. </a:t>
            </a:r>
          </a:p>
        </p:txBody>
      </p:sp>
      <p:sp>
        <p:nvSpPr>
          <p:cNvPr id="12" name="TextBox 11"/>
          <p:cNvSpPr txBox="1"/>
          <p:nvPr/>
        </p:nvSpPr>
        <p:spPr>
          <a:xfrm>
            <a:off x="531812" y="3018433"/>
            <a:ext cx="2919413" cy="1754326"/>
          </a:xfrm>
          <a:prstGeom prst="rect">
            <a:avLst/>
          </a:prstGeom>
          <a:solidFill>
            <a:schemeClr val="accent5">
              <a:lumMod val="40000"/>
              <a:lumOff val="60000"/>
            </a:schemeClr>
          </a:solidFill>
        </p:spPr>
        <p:txBody>
          <a:bodyPr>
            <a:spAutoFit/>
          </a:bodyPr>
          <a:lstStyle/>
          <a:p>
            <a:pPr eaLnBrk="1" fontAlgn="auto" hangingPunct="1">
              <a:spcBef>
                <a:spcPts val="0"/>
              </a:spcBef>
              <a:spcAft>
                <a:spcPts val="0"/>
              </a:spcAft>
              <a:defRPr/>
            </a:pPr>
            <a:r>
              <a:rPr lang="en-GB" dirty="0">
                <a:latin typeface="+mn-lt"/>
              </a:rPr>
              <a:t>These are different sections of the Earth’s </a:t>
            </a:r>
            <a:r>
              <a:rPr lang="en-GB" dirty="0">
                <a:solidFill>
                  <a:schemeClr val="accent6"/>
                </a:solidFill>
                <a:latin typeface="+mn-lt"/>
              </a:rPr>
              <a:t>physical</a:t>
            </a:r>
            <a:r>
              <a:rPr lang="en-GB" dirty="0">
                <a:latin typeface="+mn-lt"/>
              </a:rPr>
              <a:t> surface, called the crust. They are constantly moving about on the softer mantle.</a:t>
            </a:r>
          </a:p>
        </p:txBody>
      </p:sp>
      <p:sp>
        <p:nvSpPr>
          <p:cNvPr id="8" name="TextBox 7"/>
          <p:cNvSpPr txBox="1"/>
          <p:nvPr/>
        </p:nvSpPr>
        <p:spPr>
          <a:xfrm>
            <a:off x="536575" y="1181100"/>
            <a:ext cx="2919413" cy="1754326"/>
          </a:xfrm>
          <a:prstGeom prst="rect">
            <a:avLst/>
          </a:prstGeom>
          <a:solidFill>
            <a:schemeClr val="accent6">
              <a:lumMod val="40000"/>
              <a:lumOff val="60000"/>
            </a:schemeClr>
          </a:solidFill>
        </p:spPr>
        <p:txBody>
          <a:bodyPr>
            <a:spAutoFit/>
          </a:bodyPr>
          <a:lstStyle/>
          <a:p>
            <a:pPr eaLnBrk="1" fontAlgn="auto" hangingPunct="1">
              <a:spcBef>
                <a:spcPts val="0"/>
              </a:spcBef>
              <a:spcAft>
                <a:spcPts val="0"/>
              </a:spcAft>
              <a:defRPr/>
            </a:pPr>
            <a:r>
              <a:rPr lang="en-GB" dirty="0">
                <a:latin typeface="+mn-lt"/>
              </a:rPr>
              <a:t>Volcanoes, including Mount Michael on the South Sandwich Islands, </a:t>
            </a:r>
            <a:r>
              <a:rPr lang="en-GB" dirty="0">
                <a:solidFill>
                  <a:schemeClr val="accent6"/>
                </a:solidFill>
                <a:latin typeface="+mn-lt"/>
              </a:rPr>
              <a:t>frequently</a:t>
            </a:r>
            <a:r>
              <a:rPr lang="en-GB" dirty="0">
                <a:latin typeface="+mn-lt"/>
              </a:rPr>
              <a:t> form on the boundaries of tectonic plates.</a:t>
            </a:r>
          </a:p>
        </p:txBody>
      </p:sp>
      <p:cxnSp>
        <p:nvCxnSpPr>
          <p:cNvPr id="14" name="Straight Connector 13"/>
          <p:cNvCxnSpPr/>
          <p:nvPr/>
        </p:nvCxnSpPr>
        <p:spPr>
          <a:xfrm>
            <a:off x="444500" y="1177925"/>
            <a:ext cx="6113463" cy="0"/>
          </a:xfrm>
          <a:prstGeom prst="line">
            <a:avLst/>
          </a:prstGeom>
          <a:ln w="38100">
            <a:solidFill>
              <a:schemeClr val="accent6"/>
            </a:solidFill>
          </a:ln>
        </p:spPr>
        <p:style>
          <a:lnRef idx="1">
            <a:schemeClr val="accent1"/>
          </a:lnRef>
          <a:fillRef idx="0">
            <a:schemeClr val="accent1"/>
          </a:fillRef>
          <a:effectRef idx="0">
            <a:schemeClr val="accent1"/>
          </a:effectRef>
          <a:fontRef idx="minor">
            <a:schemeClr val="tx1"/>
          </a:fontRef>
        </p:style>
      </p:cxnSp>
      <p:sp>
        <p:nvSpPr>
          <p:cNvPr id="24" name="TextBox 23">
            <a:hlinkClick r:id="rId2"/>
          </p:cNvPr>
          <p:cNvSpPr txBox="1"/>
          <p:nvPr/>
        </p:nvSpPr>
        <p:spPr>
          <a:xfrm>
            <a:off x="6557963" y="393913"/>
            <a:ext cx="2012950" cy="791737"/>
          </a:xfrm>
          <a:prstGeom prst="rect">
            <a:avLst/>
          </a:prstGeom>
          <a:solidFill>
            <a:schemeClr val="bg1"/>
          </a:solidFill>
          <a:ln w="28575">
            <a:solidFill>
              <a:srgbClr val="4A3582"/>
            </a:solidFill>
          </a:ln>
        </p:spPr>
        <p:txBody>
          <a:bodyPr lIns="108000" tIns="72000" rIns="108000" bIns="72000" spcCol="360000" anchor="ctr">
            <a:spAutoFit/>
          </a:bodyPr>
          <a:lstStyle/>
          <a:p>
            <a:pPr eaLnBrk="1" fontAlgn="auto" hangingPunct="1">
              <a:spcBef>
                <a:spcPts val="0"/>
              </a:spcBef>
              <a:spcAft>
                <a:spcPts val="0"/>
              </a:spcAft>
              <a:defRPr/>
            </a:pPr>
            <a:r>
              <a:rPr lang="en-GB" sz="1400" kern="1000" dirty="0"/>
              <a:t>frequently</a:t>
            </a:r>
          </a:p>
          <a:p>
            <a:pPr eaLnBrk="1" fontAlgn="auto" hangingPunct="1">
              <a:spcBef>
                <a:spcPts val="0"/>
              </a:spcBef>
              <a:spcAft>
                <a:spcPts val="0"/>
              </a:spcAft>
              <a:defRPr/>
            </a:pPr>
            <a:r>
              <a:rPr lang="en-GB" sz="1400" kern="1000" dirty="0"/>
              <a:t>physical</a:t>
            </a:r>
          </a:p>
          <a:p>
            <a:pPr eaLnBrk="1" fontAlgn="auto" hangingPunct="1">
              <a:spcBef>
                <a:spcPts val="0"/>
              </a:spcBef>
              <a:spcAft>
                <a:spcPts val="0"/>
              </a:spcAft>
              <a:defRPr/>
            </a:pPr>
            <a:r>
              <a:rPr lang="en-GB" sz="1400" kern="1000" dirty="0"/>
              <a:t>occur</a:t>
            </a:r>
          </a:p>
        </p:txBody>
      </p:sp>
      <p:sp>
        <p:nvSpPr>
          <p:cNvPr id="2" name="Title 1"/>
          <p:cNvSpPr>
            <a:spLocks noGrp="1"/>
          </p:cNvSpPr>
          <p:nvPr>
            <p:ph type="title" idx="4294967295"/>
          </p:nvPr>
        </p:nvSpPr>
        <p:spPr>
          <a:xfrm>
            <a:off x="444500" y="522288"/>
            <a:ext cx="6113463" cy="655637"/>
          </a:xfrm>
          <a:prstGeom prst="roundRect">
            <a:avLst>
              <a:gd name="adj" fmla="val 0"/>
            </a:avLst>
          </a:prstGeom>
        </p:spPr>
        <p:txBody>
          <a:bodyPr/>
          <a:lstStyle/>
          <a:p>
            <a:pPr algn="ctr"/>
            <a:r>
              <a:rPr lang="en-GB" altLang="en-US" sz="2000" dirty="0">
                <a:solidFill>
                  <a:schemeClr val="tx1"/>
                </a:solidFill>
                <a:latin typeface="Twinkl" pitchFamily="2" charset="0"/>
              </a:rPr>
              <a:t>What Are Tectonic Plates?</a:t>
            </a:r>
          </a:p>
        </p:txBody>
      </p:sp>
      <p:sp>
        <p:nvSpPr>
          <p:cNvPr id="19" name="TextBox 18">
            <a:hlinkClick r:id="rId3"/>
          </p:cNvPr>
          <p:cNvSpPr txBox="1">
            <a:spLocks noChangeArrowheads="1"/>
          </p:cNvSpPr>
          <p:nvPr/>
        </p:nvSpPr>
        <p:spPr bwMode="auto">
          <a:xfrm>
            <a:off x="6556375" y="4331013"/>
            <a:ext cx="2012950" cy="864440"/>
          </a:xfrm>
          <a:prstGeom prst="rect">
            <a:avLst/>
          </a:prstGeom>
          <a:solidFill>
            <a:schemeClr val="bg1"/>
          </a:solidFill>
          <a:ln w="28575">
            <a:solidFill>
              <a:srgbClr val="1C4160"/>
            </a:solidFill>
            <a:miter lim="800000"/>
            <a:headEnd/>
            <a:tailEnd/>
          </a:ln>
        </p:spPr>
        <p:txBody>
          <a:bodyPr lIns="108000" tIns="108000" rIns="540000" bIns="108000" anchor="ct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charset="0"/>
                <a:cs typeface="Sassoon Infant Rg"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charset="0"/>
                <a:cs typeface="Sassoon Infant Rg"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charset="0"/>
                <a:cs typeface="Sassoon Infant Rg"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charset="0"/>
                <a:cs typeface="Sassoon Infant Rg"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charset="0"/>
                <a:cs typeface="Sassoon Infant Rg"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charset="0"/>
                <a:cs typeface="Sassoon Infant Rg"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charset="0"/>
                <a:cs typeface="Sassoon Infant Rg"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charset="0"/>
                <a:cs typeface="Sassoon Infant Rg"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charset="0"/>
                <a:cs typeface="Sassoon Infant Rg" charset="0"/>
              </a:defRPr>
            </a:lvl9pPr>
          </a:lstStyle>
          <a:p>
            <a:pPr eaLnBrk="1" hangingPunct="1">
              <a:lnSpc>
                <a:spcPct val="100000"/>
              </a:lnSpc>
              <a:spcBef>
                <a:spcPct val="0"/>
              </a:spcBef>
              <a:spcAft>
                <a:spcPts val="1200"/>
              </a:spcAft>
              <a:buFontTx/>
              <a:buNone/>
            </a:pPr>
            <a:r>
              <a:rPr lang="en-GB" altLang="en-US" sz="1400" dirty="0">
                <a:solidFill>
                  <a:schemeClr val="tx1"/>
                </a:solidFill>
              </a:rPr>
              <a:t>Find out more about </a:t>
            </a:r>
            <a:r>
              <a:rPr lang="en-GB" altLang="en-US" sz="1400" dirty="0">
                <a:solidFill>
                  <a:schemeClr val="tx1"/>
                </a:solidFill>
                <a:hlinkClick r:id="rId3"/>
              </a:rPr>
              <a:t>the tectonic </a:t>
            </a:r>
            <a:r>
              <a:rPr lang="en-GB" altLang="en-US" sz="1400" dirty="0">
                <a:solidFill>
                  <a:schemeClr val="tx1"/>
                </a:solidFill>
                <a:hlinkClick r:id="rId3"/>
              </a:rPr>
              <a:t>plates</a:t>
            </a:r>
            <a:r>
              <a:rPr lang="en-GB" altLang="en-US" sz="1400" dirty="0">
                <a:solidFill>
                  <a:schemeClr val="tx1"/>
                </a:solidFill>
              </a:rPr>
              <a:t>.</a:t>
            </a:r>
          </a:p>
        </p:txBody>
      </p:sp>
      <p:pic>
        <p:nvPicPr>
          <p:cNvPr id="20" name="Picture 19"/>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bwMode="auto">
          <a:xfrm>
            <a:off x="8123237" y="4413189"/>
            <a:ext cx="719138" cy="719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 name="TextBox 20"/>
          <p:cNvSpPr txBox="1">
            <a:spLocks noChangeArrowheads="1"/>
          </p:cNvSpPr>
          <p:nvPr/>
        </p:nvSpPr>
        <p:spPr bwMode="auto">
          <a:xfrm>
            <a:off x="6556375" y="5279308"/>
            <a:ext cx="2012950" cy="1295327"/>
          </a:xfrm>
          <a:prstGeom prst="rect">
            <a:avLst/>
          </a:prstGeom>
          <a:solidFill>
            <a:schemeClr val="bg1"/>
          </a:solidFill>
          <a:ln w="28575">
            <a:solidFill>
              <a:srgbClr val="18552B"/>
            </a:solidFill>
            <a:miter lim="800000"/>
            <a:headEnd/>
            <a:tailEnd/>
          </a:ln>
        </p:spPr>
        <p:txBody>
          <a:bodyPr lIns="108000" tIns="108000" rIns="540000" bIns="108000" anchor="ct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charset="0"/>
                <a:cs typeface="Sassoon Infant Rg"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charset="0"/>
                <a:cs typeface="Sassoon Infant Rg"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charset="0"/>
                <a:cs typeface="Sassoon Infant Rg"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charset="0"/>
                <a:cs typeface="Sassoon Infant Rg"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charset="0"/>
                <a:cs typeface="Sassoon Infant Rg"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charset="0"/>
                <a:cs typeface="Sassoon Infant Rg"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charset="0"/>
                <a:cs typeface="Sassoon Infant Rg"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charset="0"/>
                <a:cs typeface="Sassoon Infant Rg"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charset="0"/>
                <a:cs typeface="Sassoon Infant Rg" charset="0"/>
              </a:defRPr>
            </a:lvl9pPr>
          </a:lstStyle>
          <a:p>
            <a:pPr eaLnBrk="1" hangingPunct="1">
              <a:lnSpc>
                <a:spcPct val="100000"/>
              </a:lnSpc>
              <a:spcBef>
                <a:spcPct val="0"/>
              </a:spcBef>
              <a:spcAft>
                <a:spcPts val="1200"/>
              </a:spcAft>
              <a:buFontTx/>
              <a:buNone/>
            </a:pPr>
            <a:r>
              <a:rPr lang="en-GB" altLang="en-US" sz="1400" dirty="0">
                <a:solidFill>
                  <a:schemeClr val="tx1"/>
                </a:solidFill>
              </a:rPr>
              <a:t>Look at an atlas or map. Which continents do you think once fitted together?</a:t>
            </a:r>
          </a:p>
        </p:txBody>
      </p:sp>
      <p:pic>
        <p:nvPicPr>
          <p:cNvPr id="22" name="Picture 21"/>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8123237" y="5570577"/>
            <a:ext cx="719138" cy="720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 name="Picture 22">
            <a:hlinkClick r:id="rId6" action="ppaction://hlinksldjump"/>
          </p:cNvPr>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8124825" y="428625"/>
            <a:ext cx="719138" cy="720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469" name="Picture 25">
            <a:hlinkClick r:id="rId8" action="ppaction://hlinksldjump"/>
          </p:cNvPr>
          <p:cNvPicPr>
            <a:picLocks noChangeAspect="1"/>
          </p:cNvPicPr>
          <p:nvPr/>
        </p:nvPicPr>
        <p:blipFill>
          <a:blip r:embed="rId9">
            <a:extLst>
              <a:ext uri="{28A0092B-C50C-407E-A947-70E740481C1C}">
                <a14:useLocalDpi xmlns:a14="http://schemas.microsoft.com/office/drawing/2010/main" val="0"/>
              </a:ext>
            </a:extLst>
          </a:blip>
          <a:srcRect/>
          <a:stretch>
            <a:fillRect/>
          </a:stretch>
        </p:blipFill>
        <p:spPr bwMode="auto">
          <a:xfrm>
            <a:off x="174625" y="158750"/>
            <a:ext cx="539750" cy="54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Picture 2">
            <a:hlinkClick r:id="rId10" action="ppaction://hlinksldjump"/>
          </p:cNvPr>
          <p:cNvPicPr>
            <a:picLocks noChangeAspect="1"/>
          </p:cNvPicPr>
          <p:nvPr/>
        </p:nvPicPr>
        <p:blipFill rotWithShape="1">
          <a:blip r:embed="rId11" cstate="print">
            <a:extLst>
              <a:ext uri="{28A0092B-C50C-407E-A947-70E740481C1C}">
                <a14:useLocalDpi xmlns:a14="http://schemas.microsoft.com/office/drawing/2010/main"/>
              </a:ext>
            </a:extLst>
          </a:blip>
          <a:srcRect t="-182"/>
          <a:stretch/>
        </p:blipFill>
        <p:spPr bwMode="auto">
          <a:xfrm>
            <a:off x="6553199" y="1261830"/>
            <a:ext cx="2016125" cy="29816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 name="TextBox 16"/>
          <p:cNvSpPr txBox="1"/>
          <p:nvPr/>
        </p:nvSpPr>
        <p:spPr>
          <a:xfrm>
            <a:off x="3544888" y="4578929"/>
            <a:ext cx="2919412" cy="1754326"/>
          </a:xfrm>
          <a:prstGeom prst="rect">
            <a:avLst/>
          </a:prstGeom>
          <a:solidFill>
            <a:schemeClr val="accent5">
              <a:lumMod val="40000"/>
              <a:lumOff val="60000"/>
            </a:schemeClr>
          </a:solidFill>
        </p:spPr>
        <p:txBody>
          <a:bodyPr>
            <a:spAutoFit/>
          </a:bodyPr>
          <a:lstStyle/>
          <a:p>
            <a:pPr eaLnBrk="1" fontAlgn="auto" hangingPunct="1">
              <a:spcBef>
                <a:spcPts val="0"/>
              </a:spcBef>
              <a:spcAft>
                <a:spcPts val="0"/>
              </a:spcAft>
              <a:defRPr/>
            </a:pPr>
            <a:r>
              <a:rPr lang="en-GB" dirty="0">
                <a:latin typeface="+mn-lt"/>
              </a:rPr>
              <a:t>250 million years ago, the Earth was one large landmass. As the tectonic plates have shifted, they’ve formed the different continents we see today!</a:t>
            </a:r>
          </a:p>
        </p:txBody>
      </p:sp>
      <p:sp>
        <p:nvSpPr>
          <p:cNvPr id="25" name="TextBox 24"/>
          <p:cNvSpPr txBox="1"/>
          <p:nvPr/>
        </p:nvSpPr>
        <p:spPr>
          <a:xfrm>
            <a:off x="531812" y="4855766"/>
            <a:ext cx="2919412" cy="1200329"/>
          </a:xfrm>
          <a:prstGeom prst="rect">
            <a:avLst/>
          </a:prstGeom>
          <a:solidFill>
            <a:schemeClr val="accent6">
              <a:lumMod val="40000"/>
              <a:lumOff val="60000"/>
            </a:schemeClr>
          </a:solidFill>
        </p:spPr>
        <p:txBody>
          <a:bodyPr>
            <a:spAutoFit/>
          </a:bodyPr>
          <a:lstStyle/>
          <a:p>
            <a:pPr eaLnBrk="1" fontAlgn="auto" hangingPunct="1">
              <a:spcBef>
                <a:spcPts val="0"/>
              </a:spcBef>
              <a:spcAft>
                <a:spcPts val="0"/>
              </a:spcAft>
              <a:defRPr/>
            </a:pPr>
            <a:r>
              <a:rPr lang="en-GB" dirty="0">
                <a:latin typeface="+mn-lt"/>
              </a:rPr>
              <a:t>As these plates move around, they can collide, rub against each other or even move away. </a:t>
            </a:r>
          </a:p>
        </p:txBody>
      </p:sp>
      <p:pic>
        <p:nvPicPr>
          <p:cNvPr id="4" name="Picture 3"/>
          <p:cNvPicPr>
            <a:picLocks noChangeAspect="1"/>
          </p:cNvPicPr>
          <p:nvPr/>
        </p:nvPicPr>
        <p:blipFill>
          <a:blip r:embed="rId12" cstate="hqprint">
            <a:extLst>
              <a:ext uri="{28A0092B-C50C-407E-A947-70E740481C1C}">
                <a14:useLocalDpi xmlns:a14="http://schemas.microsoft.com/office/drawing/2010/main"/>
              </a:ext>
            </a:extLst>
          </a:blip>
          <a:stretch>
            <a:fillRect/>
          </a:stretch>
        </p:blipFill>
        <p:spPr>
          <a:xfrm>
            <a:off x="3543300" y="2133003"/>
            <a:ext cx="2788102" cy="1347573"/>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par>
                                <p:cTn id="8" presetID="22" presetClass="entr" presetSubtype="8" fill="hold" nodeType="withEffect">
                                  <p:stCondLst>
                                    <p:cond delay="0"/>
                                  </p:stCondLst>
                                  <p:childTnLst>
                                    <p:set>
                                      <p:cBhvr>
                                        <p:cTn id="9" dur="1" fill="hold">
                                          <p:stCondLst>
                                            <p:cond delay="0"/>
                                          </p:stCondLst>
                                        </p:cTn>
                                        <p:tgtEl>
                                          <p:spTgt spid="14"/>
                                        </p:tgtEl>
                                        <p:attrNameLst>
                                          <p:attrName>style.visibility</p:attrName>
                                        </p:attrNameLst>
                                      </p:cBhvr>
                                      <p:to>
                                        <p:strVal val="visible"/>
                                      </p:to>
                                    </p:set>
                                    <p:animEffect transition="in" filter="wipe(left)">
                                      <p:cBhvr>
                                        <p:cTn id="10" dur="1000"/>
                                        <p:tgtEl>
                                          <p:spTgt spid="14"/>
                                        </p:tgtEl>
                                      </p:cBhvr>
                                    </p:animEffect>
                                  </p:childTnLst>
                                </p:cTn>
                              </p:par>
                              <p:par>
                                <p:cTn id="11" presetID="10" presetClass="entr" presetSubtype="0" fill="hold" nodeType="withEffect">
                                  <p:stCondLst>
                                    <p:cond delay="0"/>
                                  </p:stCondLst>
                                  <p:childTnLst>
                                    <p:set>
                                      <p:cBhvr>
                                        <p:cTn id="12" dur="1" fill="hold">
                                          <p:stCondLst>
                                            <p:cond delay="0"/>
                                          </p:stCondLst>
                                        </p:cTn>
                                        <p:tgtEl>
                                          <p:spTgt spid="23"/>
                                        </p:tgtEl>
                                        <p:attrNameLst>
                                          <p:attrName>style.visibility</p:attrName>
                                        </p:attrNameLst>
                                      </p:cBhvr>
                                      <p:to>
                                        <p:strVal val="visible"/>
                                      </p:to>
                                    </p:set>
                                    <p:animEffect transition="in" filter="fade">
                                      <p:cBhvr>
                                        <p:cTn id="13" dur="500"/>
                                        <p:tgtEl>
                                          <p:spTgt spid="23"/>
                                        </p:tgtEl>
                                      </p:cBhvr>
                                    </p:animEffect>
                                  </p:childTnLst>
                                </p:cTn>
                              </p:par>
                              <p:par>
                                <p:cTn id="14" presetID="22" presetClass="entr" presetSubtype="2" fill="hold" grpId="0" nodeType="withEffect">
                                  <p:stCondLst>
                                    <p:cond delay="0"/>
                                  </p:stCondLst>
                                  <p:childTnLst>
                                    <p:set>
                                      <p:cBhvr>
                                        <p:cTn id="15" dur="1" fill="hold">
                                          <p:stCondLst>
                                            <p:cond delay="0"/>
                                          </p:stCondLst>
                                        </p:cTn>
                                        <p:tgtEl>
                                          <p:spTgt spid="24"/>
                                        </p:tgtEl>
                                        <p:attrNameLst>
                                          <p:attrName>style.visibility</p:attrName>
                                        </p:attrNameLst>
                                      </p:cBhvr>
                                      <p:to>
                                        <p:strVal val="visible"/>
                                      </p:to>
                                    </p:set>
                                    <p:animEffect transition="in" filter="wipe(right)">
                                      <p:cBhvr>
                                        <p:cTn id="16" dur="500"/>
                                        <p:tgtEl>
                                          <p:spTgt spid="24"/>
                                        </p:tgtEl>
                                      </p:cBhvr>
                                    </p:animEffect>
                                  </p:childTnLst>
                                </p:cTn>
                              </p:par>
                            </p:childTnLst>
                          </p:cTn>
                        </p:par>
                      </p:childTnLst>
                    </p:cTn>
                  </p:par>
                  <p:par>
                    <p:cTn id="17" fill="hold" nodeType="clickPar">
                      <p:stCondLst>
                        <p:cond delay="indefinite"/>
                      </p:stCondLst>
                      <p:childTnLst>
                        <p:par>
                          <p:cTn id="18" fill="hold" nodeType="withGroup">
                            <p:stCondLst>
                              <p:cond delay="0"/>
                            </p:stCondLst>
                            <p:childTnLst>
                              <p:par>
                                <p:cTn id="19" presetID="22" presetClass="entr" presetSubtype="1" fill="hold" grpId="0" nodeType="click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wipe(up)">
                                      <p:cBhvr>
                                        <p:cTn id="21" dur="500"/>
                                        <p:tgtEl>
                                          <p:spTgt spid="8"/>
                                        </p:tgtEl>
                                      </p:cBhvr>
                                    </p:animEffect>
                                  </p:childTnLst>
                                </p:cTn>
                              </p:par>
                            </p:childTnLst>
                          </p:cTn>
                        </p:par>
                        <p:par>
                          <p:cTn id="22" fill="hold">
                            <p:stCondLst>
                              <p:cond delay="500"/>
                            </p:stCondLst>
                            <p:childTnLst>
                              <p:par>
                                <p:cTn id="23" presetID="10" presetClass="entr" presetSubtype="0" fill="hold" nodeType="afterEffect">
                                  <p:stCondLst>
                                    <p:cond delay="0"/>
                                  </p:stCondLst>
                                  <p:childTnLst>
                                    <p:set>
                                      <p:cBhvr>
                                        <p:cTn id="24" dur="1" fill="hold">
                                          <p:stCondLst>
                                            <p:cond delay="0"/>
                                          </p:stCondLst>
                                        </p:cTn>
                                        <p:tgtEl>
                                          <p:spTgt spid="3"/>
                                        </p:tgtEl>
                                        <p:attrNameLst>
                                          <p:attrName>style.visibility</p:attrName>
                                        </p:attrNameLst>
                                      </p:cBhvr>
                                      <p:to>
                                        <p:strVal val="visible"/>
                                      </p:to>
                                    </p:set>
                                    <p:animEffect transition="in" filter="fade">
                                      <p:cBhvr>
                                        <p:cTn id="25" dur="500"/>
                                        <p:tgtEl>
                                          <p:spTgt spid="3"/>
                                        </p:tgtEl>
                                      </p:cBhvr>
                                    </p:animEffect>
                                  </p:childTnLst>
                                </p:cTn>
                              </p:par>
                            </p:childTnLst>
                          </p:cTn>
                        </p:par>
                      </p:childTnLst>
                    </p:cTn>
                  </p:par>
                  <p:par>
                    <p:cTn id="26" fill="hold" nodeType="clickPar">
                      <p:stCondLst>
                        <p:cond delay="indefinite"/>
                      </p:stCondLst>
                      <p:childTnLst>
                        <p:par>
                          <p:cTn id="27" fill="hold" nodeType="withGroup">
                            <p:stCondLst>
                              <p:cond delay="0"/>
                            </p:stCondLst>
                            <p:childTnLst>
                              <p:par>
                                <p:cTn id="28" presetID="22" presetClass="entr" presetSubtype="1" fill="hold" grpId="0" nodeType="clickEffect">
                                  <p:stCondLst>
                                    <p:cond delay="0"/>
                                  </p:stCondLst>
                                  <p:childTnLst>
                                    <p:set>
                                      <p:cBhvr>
                                        <p:cTn id="29" dur="1" fill="hold">
                                          <p:stCondLst>
                                            <p:cond delay="0"/>
                                          </p:stCondLst>
                                        </p:cTn>
                                        <p:tgtEl>
                                          <p:spTgt spid="12"/>
                                        </p:tgtEl>
                                        <p:attrNameLst>
                                          <p:attrName>style.visibility</p:attrName>
                                        </p:attrNameLst>
                                      </p:cBhvr>
                                      <p:to>
                                        <p:strVal val="visible"/>
                                      </p:to>
                                    </p:set>
                                    <p:animEffect transition="in" filter="wipe(up)">
                                      <p:cBhvr>
                                        <p:cTn id="30" dur="500"/>
                                        <p:tgtEl>
                                          <p:spTgt spid="12"/>
                                        </p:tgtEl>
                                      </p:cBhvr>
                                    </p:animEffect>
                                  </p:childTnLst>
                                </p:cTn>
                              </p:par>
                            </p:childTnLst>
                          </p:cTn>
                        </p:par>
                      </p:childTnLst>
                    </p:cTn>
                  </p:par>
                  <p:par>
                    <p:cTn id="31" fill="hold">
                      <p:stCondLst>
                        <p:cond delay="indefinite"/>
                      </p:stCondLst>
                      <p:childTnLst>
                        <p:par>
                          <p:cTn id="32" fill="hold">
                            <p:stCondLst>
                              <p:cond delay="0"/>
                            </p:stCondLst>
                            <p:childTnLst>
                              <p:par>
                                <p:cTn id="33" presetID="22" presetClass="entr" presetSubtype="1" fill="hold" grpId="0" nodeType="clickEffect">
                                  <p:stCondLst>
                                    <p:cond delay="0"/>
                                  </p:stCondLst>
                                  <p:childTnLst>
                                    <p:set>
                                      <p:cBhvr>
                                        <p:cTn id="34" dur="1" fill="hold">
                                          <p:stCondLst>
                                            <p:cond delay="0"/>
                                          </p:stCondLst>
                                        </p:cTn>
                                        <p:tgtEl>
                                          <p:spTgt spid="25"/>
                                        </p:tgtEl>
                                        <p:attrNameLst>
                                          <p:attrName>style.visibility</p:attrName>
                                        </p:attrNameLst>
                                      </p:cBhvr>
                                      <p:to>
                                        <p:strVal val="visible"/>
                                      </p:to>
                                    </p:set>
                                    <p:animEffect transition="in" filter="wipe(up)">
                                      <p:cBhvr>
                                        <p:cTn id="35" dur="500"/>
                                        <p:tgtEl>
                                          <p:spTgt spid="25"/>
                                        </p:tgtEl>
                                      </p:cBhvr>
                                    </p:animEffect>
                                  </p:childTnLst>
                                </p:cTn>
                              </p:par>
                            </p:childTnLst>
                          </p:cTn>
                        </p:par>
                      </p:childTnLst>
                    </p:cTn>
                  </p:par>
                  <p:par>
                    <p:cTn id="36" fill="hold" nodeType="clickPar">
                      <p:stCondLst>
                        <p:cond delay="indefinite"/>
                      </p:stCondLst>
                      <p:childTnLst>
                        <p:par>
                          <p:cTn id="37" fill="hold" nodeType="withGroup">
                            <p:stCondLst>
                              <p:cond delay="0"/>
                            </p:stCondLst>
                            <p:childTnLst>
                              <p:par>
                                <p:cTn id="38" presetID="22" presetClass="entr" presetSubtype="1" fill="hold" grpId="0" nodeType="clickEffect">
                                  <p:stCondLst>
                                    <p:cond delay="0"/>
                                  </p:stCondLst>
                                  <p:childTnLst>
                                    <p:set>
                                      <p:cBhvr>
                                        <p:cTn id="39" dur="1" fill="hold">
                                          <p:stCondLst>
                                            <p:cond delay="0"/>
                                          </p:stCondLst>
                                        </p:cTn>
                                        <p:tgtEl>
                                          <p:spTgt spid="15"/>
                                        </p:tgtEl>
                                        <p:attrNameLst>
                                          <p:attrName>style.visibility</p:attrName>
                                        </p:attrNameLst>
                                      </p:cBhvr>
                                      <p:to>
                                        <p:strVal val="visible"/>
                                      </p:to>
                                    </p:set>
                                    <p:animEffect transition="in" filter="wipe(up)">
                                      <p:cBhvr>
                                        <p:cTn id="40" dur="500"/>
                                        <p:tgtEl>
                                          <p:spTgt spid="15"/>
                                        </p:tgtEl>
                                      </p:cBhvr>
                                    </p:animEffect>
                                  </p:childTnLst>
                                </p:cTn>
                              </p:par>
                            </p:childTnLst>
                          </p:cTn>
                        </p:par>
                        <p:par>
                          <p:cTn id="41" fill="hold">
                            <p:stCondLst>
                              <p:cond delay="1000"/>
                            </p:stCondLst>
                            <p:childTnLst>
                              <p:par>
                                <p:cTn id="42" presetID="10" presetClass="entr" presetSubtype="0" fill="hold" nodeType="afterEffect">
                                  <p:stCondLst>
                                    <p:cond delay="0"/>
                                  </p:stCondLst>
                                  <p:childTnLst>
                                    <p:set>
                                      <p:cBhvr>
                                        <p:cTn id="43" dur="1" fill="hold">
                                          <p:stCondLst>
                                            <p:cond delay="0"/>
                                          </p:stCondLst>
                                        </p:cTn>
                                        <p:tgtEl>
                                          <p:spTgt spid="4"/>
                                        </p:tgtEl>
                                        <p:attrNameLst>
                                          <p:attrName>style.visibility</p:attrName>
                                        </p:attrNameLst>
                                      </p:cBhvr>
                                      <p:to>
                                        <p:strVal val="visible"/>
                                      </p:to>
                                    </p:set>
                                    <p:animEffect transition="in" filter="fade">
                                      <p:cBhvr>
                                        <p:cTn id="44" dur="500"/>
                                        <p:tgtEl>
                                          <p:spTgt spid="4"/>
                                        </p:tgtEl>
                                      </p:cBhvr>
                                    </p:animEffect>
                                  </p:childTnLst>
                                </p:cTn>
                              </p:par>
                            </p:childTnLst>
                          </p:cTn>
                        </p:par>
                      </p:childTnLst>
                    </p:cTn>
                  </p:par>
                  <p:par>
                    <p:cTn id="45" fill="hold" nodeType="clickPar">
                      <p:stCondLst>
                        <p:cond delay="indefinite"/>
                      </p:stCondLst>
                      <p:childTnLst>
                        <p:par>
                          <p:cTn id="46" fill="hold" nodeType="withGroup">
                            <p:stCondLst>
                              <p:cond delay="0"/>
                            </p:stCondLst>
                            <p:childTnLst>
                              <p:par>
                                <p:cTn id="47" presetID="22" presetClass="entr" presetSubtype="1" fill="hold" grpId="0" nodeType="clickEffect">
                                  <p:stCondLst>
                                    <p:cond delay="0"/>
                                  </p:stCondLst>
                                  <p:childTnLst>
                                    <p:set>
                                      <p:cBhvr>
                                        <p:cTn id="48" dur="1" fill="hold">
                                          <p:stCondLst>
                                            <p:cond delay="0"/>
                                          </p:stCondLst>
                                        </p:cTn>
                                        <p:tgtEl>
                                          <p:spTgt spid="16"/>
                                        </p:tgtEl>
                                        <p:attrNameLst>
                                          <p:attrName>style.visibility</p:attrName>
                                        </p:attrNameLst>
                                      </p:cBhvr>
                                      <p:to>
                                        <p:strVal val="visible"/>
                                      </p:to>
                                    </p:set>
                                    <p:animEffect transition="in" filter="wipe(up)">
                                      <p:cBhvr>
                                        <p:cTn id="49" dur="500"/>
                                        <p:tgtEl>
                                          <p:spTgt spid="16"/>
                                        </p:tgtEl>
                                      </p:cBhvr>
                                    </p:animEffect>
                                  </p:childTnLst>
                                </p:cTn>
                              </p:par>
                            </p:childTnLst>
                          </p:cTn>
                        </p:par>
                      </p:childTnLst>
                    </p:cTn>
                  </p:par>
                  <p:par>
                    <p:cTn id="50" fill="hold" nodeType="clickPar">
                      <p:stCondLst>
                        <p:cond delay="indefinite"/>
                      </p:stCondLst>
                      <p:childTnLst>
                        <p:par>
                          <p:cTn id="51" fill="hold" nodeType="withGroup">
                            <p:stCondLst>
                              <p:cond delay="0"/>
                            </p:stCondLst>
                            <p:childTnLst>
                              <p:par>
                                <p:cTn id="52" presetID="22" presetClass="entr" presetSubtype="1" fill="hold" grpId="0" nodeType="clickEffect">
                                  <p:stCondLst>
                                    <p:cond delay="0"/>
                                  </p:stCondLst>
                                  <p:childTnLst>
                                    <p:set>
                                      <p:cBhvr>
                                        <p:cTn id="53" dur="1" fill="hold">
                                          <p:stCondLst>
                                            <p:cond delay="0"/>
                                          </p:stCondLst>
                                        </p:cTn>
                                        <p:tgtEl>
                                          <p:spTgt spid="17"/>
                                        </p:tgtEl>
                                        <p:attrNameLst>
                                          <p:attrName>style.visibility</p:attrName>
                                        </p:attrNameLst>
                                      </p:cBhvr>
                                      <p:to>
                                        <p:strVal val="visible"/>
                                      </p:to>
                                    </p:set>
                                    <p:animEffect transition="in" filter="wipe(up)">
                                      <p:cBhvr>
                                        <p:cTn id="54" dur="500"/>
                                        <p:tgtEl>
                                          <p:spTgt spid="17"/>
                                        </p:tgtEl>
                                      </p:cBhvr>
                                    </p:animEffect>
                                  </p:childTnLst>
                                </p:cTn>
                              </p:par>
                            </p:childTnLst>
                          </p:cTn>
                        </p:par>
                      </p:childTnLst>
                    </p:cTn>
                  </p:par>
                  <p:par>
                    <p:cTn id="55" fill="hold" nodeType="clickPar">
                      <p:stCondLst>
                        <p:cond delay="indefinite"/>
                      </p:stCondLst>
                      <p:childTnLst>
                        <p:par>
                          <p:cTn id="56" fill="hold" nodeType="withGroup">
                            <p:stCondLst>
                              <p:cond delay="0"/>
                            </p:stCondLst>
                            <p:childTnLst>
                              <p:par>
                                <p:cTn id="57" presetID="10" presetClass="entr" presetSubtype="0" fill="hold" nodeType="clickEffect">
                                  <p:stCondLst>
                                    <p:cond delay="0"/>
                                  </p:stCondLst>
                                  <p:childTnLst>
                                    <p:set>
                                      <p:cBhvr>
                                        <p:cTn id="58" dur="1" fill="hold">
                                          <p:stCondLst>
                                            <p:cond delay="0"/>
                                          </p:stCondLst>
                                        </p:cTn>
                                        <p:tgtEl>
                                          <p:spTgt spid="20"/>
                                        </p:tgtEl>
                                        <p:attrNameLst>
                                          <p:attrName>style.visibility</p:attrName>
                                        </p:attrNameLst>
                                      </p:cBhvr>
                                      <p:to>
                                        <p:strVal val="visible"/>
                                      </p:to>
                                    </p:set>
                                    <p:animEffect transition="in" filter="fade">
                                      <p:cBhvr>
                                        <p:cTn id="59" dur="500"/>
                                        <p:tgtEl>
                                          <p:spTgt spid="20"/>
                                        </p:tgtEl>
                                      </p:cBhvr>
                                    </p:animEffect>
                                  </p:childTnLst>
                                </p:cTn>
                              </p:par>
                              <p:par>
                                <p:cTn id="60" presetID="22" presetClass="entr" presetSubtype="2" fill="hold" grpId="0" nodeType="withEffect">
                                  <p:stCondLst>
                                    <p:cond delay="500"/>
                                  </p:stCondLst>
                                  <p:childTnLst>
                                    <p:set>
                                      <p:cBhvr>
                                        <p:cTn id="61" dur="1" fill="hold">
                                          <p:stCondLst>
                                            <p:cond delay="0"/>
                                          </p:stCondLst>
                                        </p:cTn>
                                        <p:tgtEl>
                                          <p:spTgt spid="19"/>
                                        </p:tgtEl>
                                        <p:attrNameLst>
                                          <p:attrName>style.visibility</p:attrName>
                                        </p:attrNameLst>
                                      </p:cBhvr>
                                      <p:to>
                                        <p:strVal val="visible"/>
                                      </p:to>
                                    </p:set>
                                    <p:animEffect transition="in" filter="wipe(right)">
                                      <p:cBhvr>
                                        <p:cTn id="62" dur="500"/>
                                        <p:tgtEl>
                                          <p:spTgt spid="19"/>
                                        </p:tgtEl>
                                      </p:cBhvr>
                                    </p:animEffect>
                                  </p:childTnLst>
                                </p:cTn>
                              </p:par>
                              <p:par>
                                <p:cTn id="63" presetID="10" presetClass="entr" presetSubtype="0" fill="hold" nodeType="withEffect">
                                  <p:stCondLst>
                                    <p:cond delay="1000"/>
                                  </p:stCondLst>
                                  <p:childTnLst>
                                    <p:set>
                                      <p:cBhvr>
                                        <p:cTn id="64" dur="1" fill="hold">
                                          <p:stCondLst>
                                            <p:cond delay="0"/>
                                          </p:stCondLst>
                                        </p:cTn>
                                        <p:tgtEl>
                                          <p:spTgt spid="22"/>
                                        </p:tgtEl>
                                        <p:attrNameLst>
                                          <p:attrName>style.visibility</p:attrName>
                                        </p:attrNameLst>
                                      </p:cBhvr>
                                      <p:to>
                                        <p:strVal val="visible"/>
                                      </p:to>
                                    </p:set>
                                    <p:animEffect transition="in" filter="fade">
                                      <p:cBhvr>
                                        <p:cTn id="65" dur="500"/>
                                        <p:tgtEl>
                                          <p:spTgt spid="22"/>
                                        </p:tgtEl>
                                      </p:cBhvr>
                                    </p:animEffect>
                                  </p:childTnLst>
                                </p:cTn>
                              </p:par>
                              <p:par>
                                <p:cTn id="66" presetID="22" presetClass="entr" presetSubtype="2" fill="hold" grpId="0" nodeType="withEffect">
                                  <p:stCondLst>
                                    <p:cond delay="1500"/>
                                  </p:stCondLst>
                                  <p:childTnLst>
                                    <p:set>
                                      <p:cBhvr>
                                        <p:cTn id="67" dur="1" fill="hold">
                                          <p:stCondLst>
                                            <p:cond delay="0"/>
                                          </p:stCondLst>
                                        </p:cTn>
                                        <p:tgtEl>
                                          <p:spTgt spid="21"/>
                                        </p:tgtEl>
                                        <p:attrNameLst>
                                          <p:attrName>style.visibility</p:attrName>
                                        </p:attrNameLst>
                                      </p:cBhvr>
                                      <p:to>
                                        <p:strVal val="visible"/>
                                      </p:to>
                                    </p:set>
                                    <p:animEffect transition="in" filter="wipe(right)">
                                      <p:cBhvr>
                                        <p:cTn id="68"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15" grpId="0" animBg="1"/>
      <p:bldP spid="12" grpId="0" animBg="1"/>
      <p:bldP spid="8" grpId="0" animBg="1"/>
      <p:bldP spid="24" grpId="0" animBg="1"/>
      <p:bldP spid="2" grpId="0"/>
      <p:bldP spid="19" grpId="0" animBg="1"/>
      <p:bldP spid="21" grpId="0" animBg="1"/>
      <p:bldP spid="17" grpId="0" animBg="1"/>
      <p:bldP spid="25" grpId="0" animBg="1"/>
    </p:bldLst>
  </p:timing>
</p:sld>
</file>

<file path=ppt/slides/slide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14338" name="Picture 1">
            <a:hlinkClick r:id="rId2" action="ppaction://hlinksldjump"/>
          </p:cNvPr>
          <p:cNvPicPr>
            <a:picLocks noChangeAspect="1"/>
          </p:cNvPicPr>
          <p:nvPr/>
        </p:nvPicPr>
        <p:blipFill rotWithShape="1">
          <a:blip r:embed="rId3">
            <a:extLst>
              <a:ext uri="{28A0092B-C50C-407E-A947-70E740481C1C}">
                <a14:useLocalDpi xmlns:a14="http://schemas.microsoft.com/office/drawing/2010/main" val="0"/>
              </a:ext>
            </a:extLst>
          </a:blip>
          <a:srcRect b="3462"/>
          <a:stretch/>
        </p:blipFill>
        <p:spPr bwMode="auto">
          <a:xfrm>
            <a:off x="486444" y="457201"/>
            <a:ext cx="8162606" cy="5910044"/>
          </a:xfrm>
          <a:prstGeom prst="roundRect">
            <a:avLst>
              <a:gd name="adj" fmla="val 205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idx="4294967295"/>
          </p:nvPr>
        </p:nvSpPr>
        <p:spPr>
          <a:xfrm>
            <a:off x="457200" y="750888"/>
            <a:ext cx="8220075" cy="371475"/>
          </a:xfrm>
        </p:spPr>
        <p:txBody>
          <a:bodyPr rtlCol="0">
            <a:normAutofit fontScale="90000"/>
          </a:bodyPr>
          <a:lstStyle/>
          <a:p>
            <a:pPr eaLnBrk="1" fontAlgn="auto" hangingPunct="1">
              <a:spcAft>
                <a:spcPts val="0"/>
              </a:spcAft>
              <a:defRPr/>
            </a:pPr>
            <a:r>
              <a:rPr lang="en-GB" sz="2400" dirty="0">
                <a:latin typeface="Twinkl" pitchFamily="2" charset="0"/>
              </a:rPr>
              <a:t>Glossary</a:t>
            </a:r>
          </a:p>
        </p:txBody>
      </p:sp>
      <p:graphicFrame>
        <p:nvGraphicFramePr>
          <p:cNvPr id="9" name="Table 8"/>
          <p:cNvGraphicFramePr>
            <a:graphicFrameLocks noGrp="1"/>
          </p:cNvGraphicFramePr>
          <p:nvPr>
            <p:extLst>
              <p:ext uri="{D42A27DB-BD31-4B8C-83A1-F6EECF244321}">
                <p14:modId xmlns:p14="http://schemas.microsoft.com/office/powerpoint/2010/main" val="3222564171"/>
              </p:ext>
            </p:extLst>
          </p:nvPr>
        </p:nvGraphicFramePr>
        <p:xfrm>
          <a:off x="657225" y="1403350"/>
          <a:ext cx="7820025" cy="2066926"/>
        </p:xfrm>
        <a:graphic>
          <a:graphicData uri="http://schemas.openxmlformats.org/drawingml/2006/table">
            <a:tbl>
              <a:tblPr firstRow="1" bandRow="1">
                <a:tableStyleId>{21E4AEA4-8DFA-4A89-87EB-49C32662AFE0}</a:tableStyleId>
              </a:tblPr>
              <a:tblGrid>
                <a:gridCol w="1038225">
                  <a:extLst>
                    <a:ext uri="{9D8B030D-6E8A-4147-A177-3AD203B41FA5}">
                      <a16:colId xmlns:a16="http://schemas.microsoft.com/office/drawing/2014/main" val="20000"/>
                    </a:ext>
                  </a:extLst>
                </a:gridCol>
                <a:gridCol w="6781800">
                  <a:extLst>
                    <a:ext uri="{9D8B030D-6E8A-4147-A177-3AD203B41FA5}">
                      <a16:colId xmlns:a16="http://schemas.microsoft.com/office/drawing/2014/main" val="20001"/>
                    </a:ext>
                  </a:extLst>
                </a:gridCol>
              </a:tblGrid>
              <a:tr h="407359">
                <a:tc>
                  <a:txBody>
                    <a:bodyPr/>
                    <a:lstStyle/>
                    <a:p>
                      <a:pPr algn="ctr"/>
                      <a:r>
                        <a:rPr lang="en-GB" sz="1800" dirty="0"/>
                        <a:t>Word</a:t>
                      </a:r>
                    </a:p>
                  </a:txBody>
                  <a:tcPr marL="91423" marR="91423" marT="45718" marB="45718"/>
                </a:tc>
                <a:tc>
                  <a:txBody>
                    <a:bodyPr/>
                    <a:lstStyle/>
                    <a:p>
                      <a:pPr algn="ctr"/>
                      <a:r>
                        <a:rPr lang="en-GB" sz="1800" dirty="0"/>
                        <a:t>Definition</a:t>
                      </a:r>
                    </a:p>
                  </a:txBody>
                  <a:tcPr marL="91423" marR="91423" marT="45718" marB="45718"/>
                </a:tc>
                <a:extLst>
                  <a:ext uri="{0D108BD9-81ED-4DB2-BD59-A6C34878D82A}">
                    <a16:rowId xmlns:a16="http://schemas.microsoft.com/office/drawing/2014/main" val="10000"/>
                  </a:ext>
                </a:extLst>
              </a:tr>
              <a:tr h="427531">
                <a:tc>
                  <a:txBody>
                    <a:bodyPr/>
                    <a:lstStyle/>
                    <a:p>
                      <a:pPr algn="r"/>
                      <a:r>
                        <a:rPr lang="en-GB" sz="1800" b="0" dirty="0">
                          <a:solidFill>
                            <a:schemeClr val="dk1"/>
                          </a:solidFill>
                        </a:rPr>
                        <a:t>lava</a:t>
                      </a:r>
                      <a:endParaRPr lang="en-GB" sz="1800" b="1" dirty="0">
                        <a:solidFill>
                          <a:schemeClr val="tx1"/>
                        </a:solidFill>
                      </a:endParaRPr>
                    </a:p>
                  </a:txBody>
                  <a:tcPr marL="91423" marR="91423" marT="45718" marB="45718"/>
                </a:tc>
                <a:tc>
                  <a:txBody>
                    <a:bodyPr/>
                    <a:lstStyle/>
                    <a:p>
                      <a:pPr algn="l"/>
                      <a:r>
                        <a:rPr lang="en-GB" sz="1800" dirty="0"/>
                        <a:t>Hot,</a:t>
                      </a:r>
                      <a:r>
                        <a:rPr lang="en-GB" sz="1800" baseline="0" dirty="0"/>
                        <a:t> molten rock which has come from a volcano or fissure.</a:t>
                      </a:r>
                      <a:endParaRPr lang="en-GB" sz="1800" dirty="0"/>
                    </a:p>
                  </a:txBody>
                  <a:tcPr marL="91423" marR="91423" marT="45718" marB="45718"/>
                </a:tc>
                <a:extLst>
                  <a:ext uri="{0D108BD9-81ED-4DB2-BD59-A6C34878D82A}">
                    <a16:rowId xmlns:a16="http://schemas.microsoft.com/office/drawing/2014/main" val="10001"/>
                  </a:ext>
                </a:extLst>
              </a:tr>
              <a:tr h="413019">
                <a:tc>
                  <a:txBody>
                    <a:bodyPr/>
                    <a:lstStyle/>
                    <a:p>
                      <a:pPr algn="r"/>
                      <a:r>
                        <a:rPr lang="en-GB" sz="1800" dirty="0"/>
                        <a:t>molten</a:t>
                      </a:r>
                      <a:endParaRPr lang="en-GB" sz="1800" b="1" dirty="0">
                        <a:solidFill>
                          <a:schemeClr val="tx1"/>
                        </a:solidFill>
                      </a:endParaRPr>
                    </a:p>
                  </a:txBody>
                  <a:tcPr marL="91423" marR="91423" marT="45718" marB="45718"/>
                </a:tc>
                <a:tc>
                  <a:txBody>
                    <a:bodyPr/>
                    <a:lstStyle/>
                    <a:p>
                      <a:pPr algn="l"/>
                      <a:r>
                        <a:rPr lang="en-GB" sz="1800" dirty="0"/>
                        <a:t>Melted and turned to liquid</a:t>
                      </a:r>
                      <a:r>
                        <a:rPr lang="en-GB" sz="1800" baseline="0" dirty="0"/>
                        <a:t> by intense heat.</a:t>
                      </a:r>
                      <a:endParaRPr lang="en-GB" sz="1800" dirty="0"/>
                    </a:p>
                  </a:txBody>
                  <a:tcPr marL="91423" marR="91423" marT="45718" marB="45718"/>
                </a:tc>
                <a:extLst>
                  <a:ext uri="{0D108BD9-81ED-4DB2-BD59-A6C34878D82A}">
                    <a16:rowId xmlns:a16="http://schemas.microsoft.com/office/drawing/2014/main" val="10002"/>
                  </a:ext>
                </a:extLst>
              </a:tr>
              <a:tr h="405998">
                <a:tc>
                  <a:txBody>
                    <a:bodyPr/>
                    <a:lstStyle/>
                    <a:p>
                      <a:pPr algn="r"/>
                      <a:r>
                        <a:rPr lang="en-GB" sz="1800" dirty="0"/>
                        <a:t>volcano</a:t>
                      </a:r>
                      <a:endParaRPr lang="en-GB" sz="1800" b="1" dirty="0">
                        <a:solidFill>
                          <a:schemeClr val="tx1"/>
                        </a:solidFill>
                      </a:endParaRPr>
                    </a:p>
                  </a:txBody>
                  <a:tcPr marL="91423" marR="91423" marT="45718" marB="45718"/>
                </a:tc>
                <a:tc>
                  <a:txBody>
                    <a:bodyPr/>
                    <a:lstStyle/>
                    <a:p>
                      <a:pPr algn="l"/>
                      <a:r>
                        <a:rPr lang="en-GB" sz="1800" dirty="0"/>
                        <a:t>A mountain or hill with a crater through which lava has erupted </a:t>
                      </a:r>
                    </a:p>
                  </a:txBody>
                  <a:tcPr marL="91423" marR="91423" marT="45718" marB="45718"/>
                </a:tc>
                <a:extLst>
                  <a:ext uri="{0D108BD9-81ED-4DB2-BD59-A6C34878D82A}">
                    <a16:rowId xmlns:a16="http://schemas.microsoft.com/office/drawing/2014/main" val="10003"/>
                  </a:ext>
                </a:extLst>
              </a:tr>
              <a:tr h="413019">
                <a:tc>
                  <a:txBody>
                    <a:bodyPr/>
                    <a:lstStyle/>
                    <a:p>
                      <a:pPr algn="r"/>
                      <a:r>
                        <a:rPr lang="en-GB" sz="1800" dirty="0"/>
                        <a:t>magma</a:t>
                      </a:r>
                      <a:endParaRPr lang="en-GB" sz="1800" b="1" dirty="0">
                        <a:solidFill>
                          <a:schemeClr val="tx1"/>
                        </a:solidFill>
                      </a:endParaRPr>
                    </a:p>
                  </a:txBody>
                  <a:tcPr marL="91423" marR="91423" marT="45718" marB="45718"/>
                </a:tc>
                <a:tc>
                  <a:txBody>
                    <a:bodyPr/>
                    <a:lstStyle/>
                    <a:p>
                      <a:pPr algn="l"/>
                      <a:r>
                        <a:rPr lang="en-GB" sz="1800" dirty="0"/>
                        <a:t>Hot fluid rock found beneath</a:t>
                      </a:r>
                      <a:r>
                        <a:rPr lang="en-GB" sz="1800" baseline="0" dirty="0"/>
                        <a:t> the Earth’s crust. </a:t>
                      </a:r>
                      <a:endParaRPr lang="en-GB" sz="1800" dirty="0"/>
                    </a:p>
                  </a:txBody>
                  <a:tcPr marL="91423" marR="91423" marT="45718" marB="45718"/>
                </a:tc>
                <a:extLst>
                  <a:ext uri="{0D108BD9-81ED-4DB2-BD59-A6C34878D82A}">
                    <a16:rowId xmlns:a16="http://schemas.microsoft.com/office/drawing/2014/main" val="10004"/>
                  </a:ext>
                </a:extLst>
              </a:tr>
            </a:tbl>
          </a:graphicData>
        </a:graphic>
      </p:graphicFrame>
      <p:pic>
        <p:nvPicPr>
          <p:cNvPr id="21527" name="Picture 4">
            <a:hlinkClick r:id="rId2" action="ppaction://hlinksldjump"/>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74625" y="158750"/>
            <a:ext cx="539750" cy="54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UKS2 Information PowerPoint.pptx" id="{BC12D78E-5855-4C29-84D3-5D879530BA08}" vid="{4A7717BB-BEB2-4D5A-8F26-0DE5F4975F36}"/>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UKS2 Information PowerPoint</Template>
  <TotalTime>134</TotalTime>
  <Words>768</Words>
  <Application>Microsoft Office PowerPoint</Application>
  <PresentationFormat>On-screen Show (4:3)</PresentationFormat>
  <Paragraphs>81</Paragraphs>
  <Slides>11</Slides>
  <Notes>1</Notes>
  <HiddenSlides>4</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11</vt:i4>
      </vt:variant>
    </vt:vector>
  </HeadingPairs>
  <TitlesOfParts>
    <vt:vector size="18" baseType="lpstr">
      <vt:lpstr>Twinkl ExtraBold</vt:lpstr>
      <vt:lpstr>Arial</vt:lpstr>
      <vt:lpstr>Calibri</vt:lpstr>
      <vt:lpstr>Sassoon Infant Rg</vt:lpstr>
      <vt:lpstr>Twinkl SemiBold</vt:lpstr>
      <vt:lpstr>Twinkl</vt:lpstr>
      <vt:lpstr>Office Theme</vt:lpstr>
      <vt:lpstr>PowerPoint Presentation</vt:lpstr>
      <vt:lpstr>PowerPoint Presentation</vt:lpstr>
      <vt:lpstr>PowerPoint Presentation</vt:lpstr>
      <vt:lpstr>Where Are the South Sandwich Islands?</vt:lpstr>
      <vt:lpstr>PowerPoint Presentation</vt:lpstr>
      <vt:lpstr>How Are Volcanoes Formed?</vt:lpstr>
      <vt:lpstr>PowerPoint Presentation</vt:lpstr>
      <vt:lpstr>What Are Tectonic Plates?</vt:lpstr>
      <vt:lpstr>PowerPoint Presentation</vt:lpstr>
      <vt:lpstr>Glossary</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Jonathan Park</dc:creator>
  <cp:lastModifiedBy>Jonathan Park</cp:lastModifiedBy>
  <cp:revision>28</cp:revision>
  <dcterms:created xsi:type="dcterms:W3CDTF">2019-07-04T11:05:06Z</dcterms:created>
  <dcterms:modified xsi:type="dcterms:W3CDTF">2019-07-04T15:05:43Z</dcterms:modified>
</cp:coreProperties>
</file>