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6"/>
  </p:notesMasterIdLst>
  <p:handoutMasterIdLst>
    <p:handoutMasterId r:id="rId17"/>
  </p:handoutMasterIdLst>
  <p:sldIdLst>
    <p:sldId id="258" r:id="rId2"/>
    <p:sldId id="262" r:id="rId3"/>
    <p:sldId id="276" r:id="rId4"/>
    <p:sldId id="277" r:id="rId5"/>
    <p:sldId id="278" r:id="rId6"/>
    <p:sldId id="279" r:id="rId7"/>
    <p:sldId id="280" r:id="rId8"/>
    <p:sldId id="281" r:id="rId9"/>
    <p:sldId id="282" r:id="rId10"/>
    <p:sldId id="283" r:id="rId11"/>
    <p:sldId id="284" r:id="rId12"/>
    <p:sldId id="286" r:id="rId13"/>
    <p:sldId id="285" r:id="rId14"/>
    <p:sldId id="267" r:id="rId15"/>
  </p:sldIdLst>
  <p:sldSz cx="9144000" cy="6858000" type="screen4x3"/>
  <p:notesSz cx="6858000" cy="9144000"/>
  <p:embeddedFontLst>
    <p:embeddedFont>
      <p:font typeface="Calibri" panose="020F0502020204030204" pitchFamily="34" charset="0"/>
      <p:regular r:id="rId18"/>
      <p:bold r:id="rId19"/>
      <p:italic r:id="rId20"/>
      <p:boldItalic r:id="rId21"/>
    </p:embeddedFont>
    <p:embeddedFont>
      <p:font typeface="Twinkl" pitchFamily="2" charset="0"/>
      <p:regular r:id="rId22"/>
      <p:bold r:id="rId23"/>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1743A"/>
    <a:srgbClr val="18A0DB"/>
    <a:srgbClr val="DE1E5A"/>
    <a:srgbClr val="BC0105"/>
    <a:srgbClr val="4DB1E3"/>
    <a:srgbClr val="80C1EB"/>
    <a:srgbClr val="ACDDFC"/>
    <a:srgbClr val="FFFFFF"/>
    <a:srgbClr val="4AA1D9"/>
    <a:srgbClr val="21A6F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D7AC3CCA-C797-4891-BE02-D94E43425B78}" styleName="Medium Style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92037" autoAdjust="0"/>
  </p:normalViewPr>
  <p:slideViewPr>
    <p:cSldViewPr snapToGrid="0" showGuides="1">
      <p:cViewPr varScale="1">
        <p:scale>
          <a:sx n="105" d="100"/>
          <a:sy n="105" d="100"/>
        </p:scale>
        <p:origin x="1776" y="114"/>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1.fntdata"/><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font" Target="fonts/font4.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handoutMaster" Target="handoutMasters/handoutMaster1.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font" Target="fonts/font3.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6.fntdata"/><Relationship Id="rId10" Type="http://schemas.openxmlformats.org/officeDocument/2006/relationships/slide" Target="slides/slide9.xml"/><Relationship Id="rId19" Type="http://schemas.openxmlformats.org/officeDocument/2006/relationships/font" Target="fonts/font2.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5.fntdata"/><Relationship Id="rId27"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14/12/2019</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14/12/2019</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
        <p:nvSpPr>
          <p:cNvPr id="2" name="Rectangle 1">
            <a:hlinkClick r:id="rId4"/>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hyperlink" Target="https://www.twinkl.co.uk/resources/lower-ks2-science-2014-science-resources/lower-ks2-science-2014-year-3/lower-ks2-science-2014-year-3-rocks"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tiff"/><Relationship Id="rId2" Type="http://schemas.openxmlformats.org/officeDocument/2006/relationships/hyperlink" Target="https://www.twinkl.co.uk/resources/lower-ks2-science-2014-science-resources/lower-ks2-science-2014-year-3/lower-ks2-science-2014-year-3-rocks" TargetMode="Externa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hyperlink" Target="https://www.twinkl.co.uk/resources/lower-ks2-science-2014-science-resources/lower-ks2-science-2014-year-3/lower-ks2-science-2014-year-3-rocks" TargetMode="External"/><Relationship Id="rId2" Type="http://schemas.openxmlformats.org/officeDocument/2006/relationships/image" Target="../media/image6.tiff"/><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hyperlink" Target="https://www.twinkl.co.uk/resources/lower-ks2-science-2014-science-resources/lower-ks2-science-2014-year-3/lower-ks2-science-2014-year-3-rocks" TargetMode="External"/><Relationship Id="rId2" Type="http://schemas.openxmlformats.org/officeDocument/2006/relationships/image" Target="../media/image7.tiff"/><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jpeg"/><Relationship Id="rId7" Type="http://schemas.openxmlformats.org/officeDocument/2006/relationships/image" Target="../media/image13.jpeg"/><Relationship Id="rId12" Type="http://schemas.openxmlformats.org/officeDocument/2006/relationships/hyperlink" Target="https://www.twinkl.co.uk/resources/lower-ks2-science-2014-science-resources/lower-ks2-science-2014-year-3/lower-ks2-science-2014-year-3-rocks" TargetMode="External"/><Relationship Id="rId2" Type="http://schemas.openxmlformats.org/officeDocument/2006/relationships/image" Target="../media/image8.jpeg"/><Relationship Id="rId1" Type="http://schemas.openxmlformats.org/officeDocument/2006/relationships/slideLayout" Target="../slideLayouts/slideLayout3.xml"/><Relationship Id="rId6" Type="http://schemas.openxmlformats.org/officeDocument/2006/relationships/image" Target="../media/image12.jpeg"/><Relationship Id="rId11" Type="http://schemas.openxmlformats.org/officeDocument/2006/relationships/image" Target="../media/image17.tiff"/><Relationship Id="rId5" Type="http://schemas.openxmlformats.org/officeDocument/2006/relationships/image" Target="../media/image11.jpeg"/><Relationship Id="rId10" Type="http://schemas.openxmlformats.org/officeDocument/2006/relationships/image" Target="../media/image16.jpeg"/><Relationship Id="rId4" Type="http://schemas.openxmlformats.org/officeDocument/2006/relationships/image" Target="../media/image10.jpeg"/><Relationship Id="rId9" Type="http://schemas.openxmlformats.org/officeDocument/2006/relationships/image" Target="../media/image15.jpeg"/></Relationships>
</file>

<file path=ppt/slides/_rels/slide6.xml.rels><?xml version="1.0" encoding="UTF-8" standalone="yes"?>
<Relationships xmlns="http://schemas.openxmlformats.org/package/2006/relationships"><Relationship Id="rId3" Type="http://schemas.openxmlformats.org/officeDocument/2006/relationships/hyperlink" Target="https://www.twinkl.co.uk/resources/lower-ks2-science-2014-science-resources/lower-ks2-science-2014-year-3/lower-ks2-science-2014-year-3-rocks" TargetMode="External"/><Relationship Id="rId2" Type="http://schemas.openxmlformats.org/officeDocument/2006/relationships/image" Target="../media/image17.tiff"/><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9.tiff"/><Relationship Id="rId2" Type="http://schemas.openxmlformats.org/officeDocument/2006/relationships/image" Target="../media/image18.tiff"/><Relationship Id="rId1" Type="http://schemas.openxmlformats.org/officeDocument/2006/relationships/slideLayout" Target="../slideLayouts/slideLayout3.xml"/><Relationship Id="rId5" Type="http://schemas.openxmlformats.org/officeDocument/2006/relationships/hyperlink" Target="https://www.twinkl.co.uk/resources/lower-ks2-science-2014-science-resources/lower-ks2-science-2014-year-3/lower-ks2-science-2014-year-3-rocks" TargetMode="External"/><Relationship Id="rId4" Type="http://schemas.openxmlformats.org/officeDocument/2006/relationships/image" Target="../media/image17.tiff"/></Relationships>
</file>

<file path=ppt/slides/_rels/slide8.xml.rels><?xml version="1.0" encoding="UTF-8" standalone="yes"?>
<Relationships xmlns="http://schemas.openxmlformats.org/package/2006/relationships"><Relationship Id="rId3" Type="http://schemas.openxmlformats.org/officeDocument/2006/relationships/image" Target="../media/image17.tiff"/><Relationship Id="rId2" Type="http://schemas.openxmlformats.org/officeDocument/2006/relationships/image" Target="../media/image20.tiff"/><Relationship Id="rId1" Type="http://schemas.openxmlformats.org/officeDocument/2006/relationships/slideLayout" Target="../slideLayouts/slideLayout3.xml"/><Relationship Id="rId4" Type="http://schemas.openxmlformats.org/officeDocument/2006/relationships/hyperlink" Target="https://www.twinkl.co.uk/resources/lower-ks2-science-2014-science-resources/lower-ks2-science-2014-year-3/lower-ks2-science-2014-year-3-rocks"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22.tiff"/><Relationship Id="rId2" Type="http://schemas.openxmlformats.org/officeDocument/2006/relationships/image" Target="../media/image21.tiff"/><Relationship Id="rId1" Type="http://schemas.openxmlformats.org/officeDocument/2006/relationships/slideLayout" Target="../slideLayouts/slideLayout3.xml"/><Relationship Id="rId5" Type="http://schemas.openxmlformats.org/officeDocument/2006/relationships/hyperlink" Target="https://www.twinkl.co.uk/resources/lower-ks2-science-2014-science-resources/lower-ks2-science-2014-year-3/lower-ks2-science-2014-year-3-rocks" TargetMode="External"/><Relationship Id="rId4" Type="http://schemas.openxmlformats.org/officeDocument/2006/relationships/image" Target="../media/image17.tiff"/></Relationships>
</file>

<file path=ppt/slides/_rels/slide10.xml.rels><?xml version="1.0" encoding="UTF-8" standalone="yes"?>
<Relationships xmlns="http://schemas.openxmlformats.org/package/2006/relationships"><Relationship Id="rId3" Type="http://schemas.openxmlformats.org/officeDocument/2006/relationships/hyperlink" Target="https://www.twinkl.co.uk/resources/lower-ks2-science-2014-science-resources/lower-ks2-science-2014-year-3/lower-ks2-science-2014-year-3-rocks" TargetMode="External"/><Relationship Id="rId2" Type="http://schemas.openxmlformats.org/officeDocument/2006/relationships/image" Target="../media/image17.tiff"/><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17.tiff"/><Relationship Id="rId2" Type="http://schemas.openxmlformats.org/officeDocument/2006/relationships/image" Target="../media/image23.tiff"/><Relationship Id="rId1" Type="http://schemas.openxmlformats.org/officeDocument/2006/relationships/slideLayout" Target="../slideLayouts/slideLayout3.xml"/><Relationship Id="rId4" Type="http://schemas.openxmlformats.org/officeDocument/2006/relationships/hyperlink" Target="https://www.twinkl.co.uk/resources/lower-ks2-science-2014-science-resources/lower-ks2-science-2014-year-3/lower-ks2-science-2014-year-3-rocks"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17.tiff"/><Relationship Id="rId2" Type="http://schemas.openxmlformats.org/officeDocument/2006/relationships/image" Target="../media/image24.tiff"/><Relationship Id="rId1" Type="http://schemas.openxmlformats.org/officeDocument/2006/relationships/slideLayout" Target="../slideLayouts/slideLayout3.xml"/><Relationship Id="rId4" Type="http://schemas.openxmlformats.org/officeDocument/2006/relationships/hyperlink" Target="https://www.twinkl.co.uk/resources/lower-ks2-science-2014-science-resources/lower-ks2-science-2014-year-3/lower-ks2-science-2014-year-3-rocks"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25.tiff"/><Relationship Id="rId2" Type="http://schemas.openxmlformats.org/officeDocument/2006/relationships/slide" Target="slide11.xml"/><Relationship Id="rId1" Type="http://schemas.openxmlformats.org/officeDocument/2006/relationships/slideLayout" Target="../slideLayouts/slideLayout3.xml"/><Relationship Id="rId4" Type="http://schemas.openxmlformats.org/officeDocument/2006/relationships/hyperlink" Target="https://www.twinkl.co.uk/resources/lower-ks2-science-2014-science-resources/lower-ks2-science-2014-year-3/lower-ks2-science-2014-year-3-rocks" TargetMode="External"/></Relationships>
</file>

<file path=ppt/slides/_rels/slide14.xml.rels><?xml version="1.0" encoding="UTF-8" standalone="yes"?>
<Relationships xmlns="http://schemas.openxmlformats.org/package/2006/relationships"><Relationship Id="rId2" Type="http://schemas.openxmlformats.org/officeDocument/2006/relationships/hyperlink" Target="https://www.twinkl.co.uk/resources/lower-ks2-science-2014-science-resources/lower-ks2-science-2014-year-3/lower-ks2-science-2014-year-3-rocks" TargetMode="Externa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hlinkClick r:id="rId2"/>
          </p:cNvPr>
          <p:cNvSpPr/>
          <p:nvPr/>
        </p:nvSpPr>
        <p:spPr>
          <a:xfrm>
            <a:off x="3886200" y="5440680"/>
            <a:ext cx="1298448" cy="9144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hlinkClick r:id="rId2"/>
          </p:cNvPr>
          <p:cNvSpPr/>
          <p:nvPr/>
        </p:nvSpPr>
        <p:spPr>
          <a:xfrm>
            <a:off x="8458200" y="6108192"/>
            <a:ext cx="591312" cy="70408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le 20"/>
          <p:cNvSpPr txBox="1">
            <a:spLocks/>
          </p:cNvSpPr>
          <p:nvPr/>
        </p:nvSpPr>
        <p:spPr>
          <a:xfrm>
            <a:off x="469842" y="447364"/>
            <a:ext cx="8220075" cy="994306"/>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dirty="0">
                <a:solidFill>
                  <a:srgbClr val="11743A"/>
                </a:solidFill>
              </a:rPr>
              <a:t>Escape the Cave</a:t>
            </a:r>
            <a:endParaRPr lang="en-GB" dirty="0">
              <a:solidFill>
                <a:srgbClr val="11743A"/>
              </a:solidFill>
              <a:latin typeface="+mn-lt"/>
            </a:endParaRPr>
          </a:p>
        </p:txBody>
      </p:sp>
      <p:sp>
        <p:nvSpPr>
          <p:cNvPr id="15" name="Rectangle 14"/>
          <p:cNvSpPr/>
          <p:nvPr/>
        </p:nvSpPr>
        <p:spPr>
          <a:xfrm>
            <a:off x="583322" y="1390870"/>
            <a:ext cx="7930058" cy="1384995"/>
          </a:xfrm>
          <a:prstGeom prst="rect">
            <a:avLst/>
          </a:prstGeom>
        </p:spPr>
        <p:txBody>
          <a:bodyPr wrap="square" lIns="0" tIns="0" rIns="0" bIns="0">
            <a:spAutoFit/>
          </a:bodyPr>
          <a:lstStyle/>
          <a:p>
            <a:pPr>
              <a:spcBef>
                <a:spcPct val="0"/>
              </a:spcBef>
            </a:pPr>
            <a:r>
              <a:rPr lang="en-GB" dirty="0"/>
              <a:t> It’s the weekend and your family are enjoying a picnic in the woods. After everyone has finished eating, you and your big sister ask if you can go and explore. “Okay,” Dad says, “but stay together. Take my phone so you can call Mum in an emergency.” You take the phone and set off. </a:t>
            </a:r>
            <a:endParaRPr lang="en-GB" altLang="en-US" dirty="0"/>
          </a:p>
          <a:p>
            <a:pPr>
              <a:spcBef>
                <a:spcPct val="0"/>
              </a:spcBef>
            </a:pPr>
            <a:endParaRPr lang="en-GB" altLang="en-US" dirty="0"/>
          </a:p>
        </p:txBody>
      </p:sp>
      <p:sp>
        <p:nvSpPr>
          <p:cNvPr id="17" name="Rectangle 16"/>
          <p:cNvSpPr/>
          <p:nvPr/>
        </p:nvSpPr>
        <p:spPr>
          <a:xfrm>
            <a:off x="598019" y="2657644"/>
            <a:ext cx="7018933" cy="1661993"/>
          </a:xfrm>
          <a:prstGeom prst="rect">
            <a:avLst/>
          </a:prstGeom>
        </p:spPr>
        <p:txBody>
          <a:bodyPr wrap="square" lIns="0" tIns="0" rIns="0" bIns="0">
            <a:spAutoFit/>
          </a:bodyPr>
          <a:lstStyle/>
          <a:p>
            <a:pPr>
              <a:spcBef>
                <a:spcPct val="0"/>
              </a:spcBef>
            </a:pPr>
            <a:r>
              <a:rPr lang="en-GB" dirty="0"/>
              <a:t>After a while, you come across the entrance to a dark, gloomy cave. “Come on,” exclaims your sister. “Let’s investigate!” You both have fun exploring the cave. All of a sudden, you hear a scream. You turn around to see your sister on the floor, clutching her foot in pain. “Quick, call Mum’s phone!” she yells.</a:t>
            </a:r>
            <a:endParaRPr lang="en-GB" altLang="en-US" dirty="0"/>
          </a:p>
          <a:p>
            <a:pPr>
              <a:spcBef>
                <a:spcPct val="0"/>
              </a:spcBef>
            </a:pPr>
            <a:endParaRPr lang="en-GB" altLang="en-US" dirty="0"/>
          </a:p>
        </p:txBody>
      </p:sp>
      <p:sp>
        <p:nvSpPr>
          <p:cNvPr id="18" name="Rectangle 17"/>
          <p:cNvSpPr/>
          <p:nvPr/>
        </p:nvSpPr>
        <p:spPr>
          <a:xfrm>
            <a:off x="598019" y="4191456"/>
            <a:ext cx="5596761" cy="830997"/>
          </a:xfrm>
          <a:prstGeom prst="rect">
            <a:avLst/>
          </a:prstGeom>
        </p:spPr>
        <p:txBody>
          <a:bodyPr wrap="square" lIns="0" tIns="0" rIns="0" bIns="0">
            <a:spAutoFit/>
          </a:bodyPr>
          <a:lstStyle/>
          <a:p>
            <a:pPr>
              <a:spcBef>
                <a:spcPct val="0"/>
              </a:spcBef>
            </a:pPr>
            <a:r>
              <a:rPr lang="en-GB" dirty="0"/>
              <a:t>You take the phone and try to dial but it is locked. In your panic, you can’t remember the security code!</a:t>
            </a:r>
            <a:endParaRPr lang="en-GB" altLang="en-US" dirty="0"/>
          </a:p>
          <a:p>
            <a:pPr>
              <a:spcBef>
                <a:spcPct val="0"/>
              </a:spcBef>
            </a:pPr>
            <a:endParaRPr lang="en-GB" altLang="en-US" dirty="0"/>
          </a:p>
        </p:txBody>
      </p:sp>
      <p:sp>
        <p:nvSpPr>
          <p:cNvPr id="7" name="Rectangle 6">
            <a:hlinkClick r:id="rId2"/>
          </p:cNvPr>
          <p:cNvSpPr/>
          <p:nvPr/>
        </p:nvSpPr>
        <p:spPr>
          <a:xfrm>
            <a:off x="8513380" y="6438045"/>
            <a:ext cx="630620" cy="3464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p:cNvSpPr/>
          <p:nvPr/>
        </p:nvSpPr>
        <p:spPr>
          <a:xfrm>
            <a:off x="598019" y="5136688"/>
            <a:ext cx="5582064" cy="1107996"/>
          </a:xfrm>
          <a:prstGeom prst="rect">
            <a:avLst/>
          </a:prstGeom>
        </p:spPr>
        <p:txBody>
          <a:bodyPr wrap="square" lIns="0" tIns="0" rIns="0" bIns="0">
            <a:spAutoFit/>
          </a:bodyPr>
          <a:lstStyle/>
          <a:p>
            <a:pPr>
              <a:spcBef>
                <a:spcPct val="0"/>
              </a:spcBef>
            </a:pPr>
            <a:r>
              <a:rPr lang="en-GB" dirty="0"/>
              <a:t>Solve the clues and puzzles to discover the phone security code and escape the cave. The clues could be anywhere so you need to keep your eyes peeled and your mind sharp!</a:t>
            </a:r>
            <a:endParaRPr lang="en-GB" altLang="en-US" dirty="0"/>
          </a:p>
        </p:txBody>
      </p:sp>
      <p:pic>
        <p:nvPicPr>
          <p:cNvPr id="3" name="Picture 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773278" y="3719371"/>
            <a:ext cx="1687348" cy="2661122"/>
          </a:xfrm>
          <a:prstGeom prst="rect">
            <a:avLst/>
          </a:prstGeom>
        </p:spPr>
      </p:pic>
      <p:sp>
        <p:nvSpPr>
          <p:cNvPr id="9" name="Rectangle 8">
            <a:hlinkClick r:id="rId2"/>
          </p:cNvPr>
          <p:cNvSpPr/>
          <p:nvPr/>
        </p:nvSpPr>
        <p:spPr>
          <a:xfrm>
            <a:off x="8513380" y="6537433"/>
            <a:ext cx="649224" cy="30025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1911902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par>
                                <p:cTn id="8" presetID="10" presetClass="entr" presetSubtype="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fade">
                                      <p:cBhvr>
                                        <p:cTn id="15" dur="500"/>
                                        <p:tgtEl>
                                          <p:spTgt spid="17"/>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18"/>
                                        </p:tgtEl>
                                        <p:attrNameLst>
                                          <p:attrName>style.visibility</p:attrName>
                                        </p:attrNameLst>
                                      </p:cBhvr>
                                      <p:to>
                                        <p:strVal val="visible"/>
                                      </p:to>
                                    </p:set>
                                    <p:animEffect transition="in" filter="fade">
                                      <p:cBhvr>
                                        <p:cTn id="20" dur="500"/>
                                        <p:tgtEl>
                                          <p:spTgt spid="18"/>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7" grpId="0"/>
      <p:bldP spid="18" grpId="0"/>
      <p:bldP spid="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0"/>
          <p:cNvSpPr txBox="1">
            <a:spLocks/>
          </p:cNvSpPr>
          <p:nvPr/>
        </p:nvSpPr>
        <p:spPr>
          <a:xfrm>
            <a:off x="469842" y="472115"/>
            <a:ext cx="8220075" cy="994306"/>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dirty="0">
                <a:solidFill>
                  <a:srgbClr val="11743A"/>
                </a:solidFill>
              </a:rPr>
              <a:t>Escape the Cave</a:t>
            </a:r>
            <a:endParaRPr lang="en-GB" dirty="0">
              <a:solidFill>
                <a:srgbClr val="11743A"/>
              </a:solidFill>
              <a:latin typeface="+mn-lt"/>
            </a:endParaRPr>
          </a:p>
        </p:txBody>
      </p:sp>
      <p:sp>
        <p:nvSpPr>
          <p:cNvPr id="4" name="Rectangle 3"/>
          <p:cNvSpPr/>
          <p:nvPr/>
        </p:nvSpPr>
        <p:spPr>
          <a:xfrm>
            <a:off x="3659893" y="1589431"/>
            <a:ext cx="1688283" cy="523220"/>
          </a:xfrm>
          <a:prstGeom prst="rect">
            <a:avLst/>
          </a:prstGeom>
        </p:spPr>
        <p:txBody>
          <a:bodyPr wrap="none">
            <a:spAutoFit/>
          </a:bodyPr>
          <a:lstStyle/>
          <a:p>
            <a:pPr algn="ctr">
              <a:spcBef>
                <a:spcPct val="0"/>
              </a:spcBef>
            </a:pPr>
            <a:r>
              <a:rPr lang="en-GB" altLang="en-US" sz="2800" dirty="0"/>
              <a:t>The Rules</a:t>
            </a:r>
          </a:p>
        </p:txBody>
      </p:sp>
      <p:sp>
        <p:nvSpPr>
          <p:cNvPr id="5" name="Rectangle 4"/>
          <p:cNvSpPr/>
          <p:nvPr/>
        </p:nvSpPr>
        <p:spPr>
          <a:xfrm>
            <a:off x="1075266" y="2463772"/>
            <a:ext cx="5342467" cy="2031325"/>
          </a:xfrm>
          <a:prstGeom prst="rect">
            <a:avLst/>
          </a:prstGeom>
        </p:spPr>
        <p:txBody>
          <a:bodyPr wrap="square">
            <a:spAutoFit/>
          </a:bodyPr>
          <a:lstStyle/>
          <a:p>
            <a:pPr marL="285750" indent="-285750">
              <a:lnSpc>
                <a:spcPct val="100000"/>
              </a:lnSpc>
              <a:buFont typeface="Arial" panose="020B0604020202020204" pitchFamily="34" charset="0"/>
              <a:buChar char="•"/>
            </a:pPr>
            <a:r>
              <a:rPr lang="en-GB" altLang="en-US" dirty="0"/>
              <a:t>You can work in small groups.</a:t>
            </a:r>
          </a:p>
          <a:p>
            <a:pPr marL="285750" indent="-285750">
              <a:lnSpc>
                <a:spcPct val="100000"/>
              </a:lnSpc>
              <a:buFont typeface="Arial" panose="020B0604020202020204" pitchFamily="34" charset="0"/>
              <a:buChar char="•"/>
            </a:pPr>
            <a:r>
              <a:rPr lang="en-GB" altLang="en-US" dirty="0"/>
              <a:t>When you find a clue, work together to solve the puzzle.</a:t>
            </a:r>
          </a:p>
          <a:p>
            <a:pPr marL="285750" indent="-285750">
              <a:lnSpc>
                <a:spcPct val="100000"/>
              </a:lnSpc>
              <a:buFont typeface="Arial" panose="020B0604020202020204" pitchFamily="34" charset="0"/>
              <a:buChar char="•"/>
            </a:pPr>
            <a:r>
              <a:rPr lang="en-GB" altLang="en-US" dirty="0"/>
              <a:t>Write your answer down on your answer sheet.</a:t>
            </a:r>
          </a:p>
          <a:p>
            <a:pPr marL="285750" indent="-285750">
              <a:lnSpc>
                <a:spcPct val="100000"/>
              </a:lnSpc>
              <a:buFont typeface="Arial" panose="020B0604020202020204" pitchFamily="34" charset="0"/>
              <a:buChar char="•"/>
            </a:pPr>
            <a:r>
              <a:rPr lang="en-GB" altLang="en-US" dirty="0"/>
              <a:t>Once you have discovered the phone security code, check it with your teacher to discover if you can call for help and escape the cave!</a:t>
            </a:r>
          </a:p>
        </p:txBody>
      </p:sp>
      <p:pic>
        <p:nvPicPr>
          <p:cNvPr id="7" name="Picture 6"/>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255187" y="1970241"/>
            <a:ext cx="2361578" cy="3724452"/>
          </a:xfrm>
          <a:prstGeom prst="rect">
            <a:avLst/>
          </a:prstGeom>
        </p:spPr>
      </p:pic>
      <p:sp>
        <p:nvSpPr>
          <p:cNvPr id="6" name="Rectangle 5">
            <a:hlinkClick r:id="rId3"/>
          </p:cNvPr>
          <p:cNvSpPr/>
          <p:nvPr/>
        </p:nvSpPr>
        <p:spPr>
          <a:xfrm>
            <a:off x="8513380" y="6537433"/>
            <a:ext cx="649224" cy="30025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9030076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0"/>
          <p:cNvSpPr txBox="1">
            <a:spLocks/>
          </p:cNvSpPr>
          <p:nvPr/>
        </p:nvSpPr>
        <p:spPr>
          <a:xfrm>
            <a:off x="531590" y="525553"/>
            <a:ext cx="8220075" cy="994306"/>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dirty="0">
                <a:solidFill>
                  <a:srgbClr val="11743A"/>
                </a:solidFill>
              </a:rPr>
              <a:t>Escape the Cave</a:t>
            </a:r>
            <a:endParaRPr lang="en-GB" dirty="0">
              <a:solidFill>
                <a:srgbClr val="11743A"/>
              </a:solidFill>
              <a:latin typeface="+mn-lt"/>
            </a:endParaRPr>
          </a:p>
        </p:txBody>
      </p:sp>
      <p:sp>
        <p:nvSpPr>
          <p:cNvPr id="4" name="Oval 3"/>
          <p:cNvSpPr/>
          <p:nvPr/>
        </p:nvSpPr>
        <p:spPr>
          <a:xfrm>
            <a:off x="2577658" y="1807779"/>
            <a:ext cx="4127942" cy="4004442"/>
          </a:xfrm>
          <a:prstGeom prst="ellipse">
            <a:avLst/>
          </a:prstGeom>
          <a:blipFill>
            <a:blip r:embed="rId2" cstate="screen">
              <a:extLst>
                <a:ext uri="{28A0092B-C50C-407E-A947-70E740481C1C}">
                  <a14:useLocalDpi xmlns:a14="http://schemas.microsoft.com/office/drawing/2010/main"/>
                </a:ext>
              </a:extLst>
            </a:blip>
            <a:stretch>
              <a:fillRect/>
            </a:stretch>
          </a:blipFill>
          <a:ln w="38100">
            <a:solidFill>
              <a:srgbClr val="11743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ounded Rectangle 4"/>
          <p:cNvSpPr/>
          <p:nvPr/>
        </p:nvSpPr>
        <p:spPr>
          <a:xfrm>
            <a:off x="2577658" y="3416025"/>
            <a:ext cx="4127941" cy="731278"/>
          </a:xfrm>
          <a:prstGeom prst="roundRect">
            <a:avLst>
              <a:gd name="adj" fmla="val 20861"/>
            </a:avLst>
          </a:prstGeom>
          <a:solidFill>
            <a:srgbClr val="11743A">
              <a:alpha val="8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000" b="1" dirty="0"/>
              <a:t>Answers to the Clues</a:t>
            </a:r>
          </a:p>
        </p:txBody>
      </p:sp>
      <p:sp>
        <p:nvSpPr>
          <p:cNvPr id="6" name="Rectangle 5">
            <a:hlinkClick r:id="rId3"/>
          </p:cNvPr>
          <p:cNvSpPr/>
          <p:nvPr/>
        </p:nvSpPr>
        <p:spPr>
          <a:xfrm>
            <a:off x="8513380" y="6537433"/>
            <a:ext cx="649224" cy="30025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1939040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0"/>
          <p:cNvSpPr txBox="1">
            <a:spLocks/>
          </p:cNvSpPr>
          <p:nvPr/>
        </p:nvSpPr>
        <p:spPr>
          <a:xfrm>
            <a:off x="531590" y="525553"/>
            <a:ext cx="8220075" cy="994306"/>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dirty="0">
                <a:solidFill>
                  <a:srgbClr val="11743A"/>
                </a:solidFill>
              </a:rPr>
              <a:t>Escape the Cave – Clue 1</a:t>
            </a:r>
            <a:endParaRPr lang="en-GB" dirty="0">
              <a:solidFill>
                <a:srgbClr val="11743A"/>
              </a:solidFill>
              <a:latin typeface="+mn-lt"/>
            </a:endParaRPr>
          </a:p>
        </p:txBody>
      </p:sp>
      <p:sp>
        <p:nvSpPr>
          <p:cNvPr id="4" name="Rectangle 3"/>
          <p:cNvSpPr/>
          <p:nvPr/>
        </p:nvSpPr>
        <p:spPr>
          <a:xfrm>
            <a:off x="715270" y="1510270"/>
            <a:ext cx="7632700" cy="276999"/>
          </a:xfrm>
          <a:prstGeom prst="rect">
            <a:avLst/>
          </a:prstGeom>
        </p:spPr>
        <p:txBody>
          <a:bodyPr wrap="square" lIns="0" tIns="0" rIns="0" bIns="0">
            <a:spAutoFit/>
          </a:bodyPr>
          <a:lstStyle/>
          <a:p>
            <a:pPr>
              <a:buFont typeface="Arial" panose="020B0604020202020204" pitchFamily="34" charset="0"/>
              <a:buNone/>
            </a:pPr>
            <a:r>
              <a:rPr lang="en-GB" altLang="en-US" dirty="0"/>
              <a:t>Sort these rocks into natural and man-made.</a:t>
            </a:r>
          </a:p>
        </p:txBody>
      </p:sp>
      <p:sp>
        <p:nvSpPr>
          <p:cNvPr id="10" name="Rectangle 9"/>
          <p:cNvSpPr/>
          <p:nvPr/>
        </p:nvSpPr>
        <p:spPr>
          <a:xfrm>
            <a:off x="715270" y="4826567"/>
            <a:ext cx="7632700" cy="276999"/>
          </a:xfrm>
          <a:prstGeom prst="rect">
            <a:avLst/>
          </a:prstGeom>
        </p:spPr>
        <p:txBody>
          <a:bodyPr wrap="square" lIns="0" tIns="0" rIns="0" bIns="0">
            <a:spAutoFit/>
          </a:bodyPr>
          <a:lstStyle/>
          <a:p>
            <a:pPr>
              <a:lnSpc>
                <a:spcPct val="100000"/>
              </a:lnSpc>
              <a:spcBef>
                <a:spcPct val="0"/>
              </a:spcBef>
              <a:buFontTx/>
              <a:buNone/>
            </a:pPr>
            <a:r>
              <a:rPr lang="en-GB" altLang="en-US" dirty="0"/>
              <a:t>Concrete and brick are man-made rocks.</a:t>
            </a:r>
            <a:endParaRPr lang="en-GB" altLang="en-US" sz="2800" b="1" dirty="0"/>
          </a:p>
        </p:txBody>
      </p:sp>
      <p:grpSp>
        <p:nvGrpSpPr>
          <p:cNvPr id="22" name="Group 21"/>
          <p:cNvGrpSpPr/>
          <p:nvPr/>
        </p:nvGrpSpPr>
        <p:grpSpPr>
          <a:xfrm>
            <a:off x="952055" y="2323586"/>
            <a:ext cx="1406248" cy="1276609"/>
            <a:chOff x="1020693" y="1843167"/>
            <a:chExt cx="1406248" cy="1276609"/>
          </a:xfrm>
        </p:grpSpPr>
        <p:pic>
          <p:nvPicPr>
            <p:cNvPr id="12" name="Picture 11"/>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1020693" y="1843167"/>
              <a:ext cx="986308" cy="958487"/>
            </a:xfrm>
            <a:prstGeom prst="rect">
              <a:avLst/>
            </a:prstGeom>
          </p:spPr>
        </p:pic>
        <p:sp>
          <p:nvSpPr>
            <p:cNvPr id="21" name="TextBox 20"/>
            <p:cNvSpPr txBox="1"/>
            <p:nvPr/>
          </p:nvSpPr>
          <p:spPr>
            <a:xfrm>
              <a:off x="1059614" y="2781222"/>
              <a:ext cx="1367327" cy="338554"/>
            </a:xfrm>
            <a:prstGeom prst="rect">
              <a:avLst/>
            </a:prstGeom>
            <a:noFill/>
          </p:spPr>
          <p:txBody>
            <a:bodyPr wrap="square" rtlCol="0">
              <a:spAutoFit/>
            </a:bodyPr>
            <a:lstStyle/>
            <a:p>
              <a:r>
                <a:rPr lang="en-GB" sz="1600" dirty="0"/>
                <a:t>concrete</a:t>
              </a:r>
            </a:p>
          </p:txBody>
        </p:sp>
      </p:grpSp>
      <p:grpSp>
        <p:nvGrpSpPr>
          <p:cNvPr id="24" name="Group 23"/>
          <p:cNvGrpSpPr/>
          <p:nvPr/>
        </p:nvGrpSpPr>
        <p:grpSpPr>
          <a:xfrm>
            <a:off x="7355587" y="2323586"/>
            <a:ext cx="1556527" cy="1248277"/>
            <a:chOff x="1050513" y="3065141"/>
            <a:chExt cx="1556527" cy="1248277"/>
          </a:xfrm>
        </p:grpSpPr>
        <p:pic>
          <p:nvPicPr>
            <p:cNvPr id="17" name="Picture 16"/>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050513" y="3065141"/>
              <a:ext cx="956488" cy="929509"/>
            </a:xfrm>
            <a:prstGeom prst="rect">
              <a:avLst/>
            </a:prstGeom>
          </p:spPr>
        </p:pic>
        <p:sp>
          <p:nvSpPr>
            <p:cNvPr id="23" name="TextBox 22"/>
            <p:cNvSpPr txBox="1"/>
            <p:nvPr/>
          </p:nvSpPr>
          <p:spPr>
            <a:xfrm>
              <a:off x="1239713" y="3974864"/>
              <a:ext cx="1367327" cy="338554"/>
            </a:xfrm>
            <a:prstGeom prst="rect">
              <a:avLst/>
            </a:prstGeom>
            <a:noFill/>
          </p:spPr>
          <p:txBody>
            <a:bodyPr wrap="square" rtlCol="0">
              <a:spAutoFit/>
            </a:bodyPr>
            <a:lstStyle/>
            <a:p>
              <a:r>
                <a:rPr lang="en-GB" sz="1600" dirty="0"/>
                <a:t>slate</a:t>
              </a:r>
            </a:p>
          </p:txBody>
        </p:sp>
      </p:grpSp>
      <p:grpSp>
        <p:nvGrpSpPr>
          <p:cNvPr id="26" name="Group 25"/>
          <p:cNvGrpSpPr/>
          <p:nvPr/>
        </p:nvGrpSpPr>
        <p:grpSpPr>
          <a:xfrm>
            <a:off x="5182806" y="3642124"/>
            <a:ext cx="1367327" cy="1189864"/>
            <a:chOff x="2201051" y="1936896"/>
            <a:chExt cx="1367327" cy="1189864"/>
          </a:xfrm>
        </p:grpSpPr>
        <p:pic>
          <p:nvPicPr>
            <p:cNvPr id="14" name="Picture 13"/>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2214649" y="1936896"/>
              <a:ext cx="984743" cy="839639"/>
            </a:xfrm>
            <a:prstGeom prst="rect">
              <a:avLst/>
            </a:prstGeom>
          </p:spPr>
        </p:pic>
        <p:sp>
          <p:nvSpPr>
            <p:cNvPr id="25" name="TextBox 24"/>
            <p:cNvSpPr txBox="1"/>
            <p:nvPr/>
          </p:nvSpPr>
          <p:spPr>
            <a:xfrm>
              <a:off x="2201051" y="2788206"/>
              <a:ext cx="1367327" cy="338554"/>
            </a:xfrm>
            <a:prstGeom prst="rect">
              <a:avLst/>
            </a:prstGeom>
            <a:noFill/>
          </p:spPr>
          <p:txBody>
            <a:bodyPr wrap="square" rtlCol="0">
              <a:spAutoFit/>
            </a:bodyPr>
            <a:lstStyle/>
            <a:p>
              <a:r>
                <a:rPr lang="en-GB" sz="1600" dirty="0"/>
                <a:t>limestone</a:t>
              </a:r>
            </a:p>
          </p:txBody>
        </p:sp>
      </p:grpSp>
      <p:grpSp>
        <p:nvGrpSpPr>
          <p:cNvPr id="28" name="Group 27"/>
          <p:cNvGrpSpPr/>
          <p:nvPr/>
        </p:nvGrpSpPr>
        <p:grpSpPr>
          <a:xfrm>
            <a:off x="5196404" y="2327898"/>
            <a:ext cx="1463476" cy="1243965"/>
            <a:chOff x="2196419" y="3315192"/>
            <a:chExt cx="1463476" cy="1243965"/>
          </a:xfrm>
        </p:grpSpPr>
        <p:pic>
          <p:nvPicPr>
            <p:cNvPr id="15" name="Picture 14"/>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2196419" y="3315192"/>
              <a:ext cx="984743" cy="913592"/>
            </a:xfrm>
            <a:prstGeom prst="rect">
              <a:avLst/>
            </a:prstGeom>
          </p:spPr>
        </p:pic>
        <p:sp>
          <p:nvSpPr>
            <p:cNvPr id="27" name="TextBox 26"/>
            <p:cNvSpPr txBox="1"/>
            <p:nvPr/>
          </p:nvSpPr>
          <p:spPr>
            <a:xfrm>
              <a:off x="2292568" y="4220603"/>
              <a:ext cx="1367327" cy="338554"/>
            </a:xfrm>
            <a:prstGeom prst="rect">
              <a:avLst/>
            </a:prstGeom>
            <a:noFill/>
          </p:spPr>
          <p:txBody>
            <a:bodyPr wrap="square" rtlCol="0">
              <a:spAutoFit/>
            </a:bodyPr>
            <a:lstStyle/>
            <a:p>
              <a:r>
                <a:rPr lang="en-GB" sz="1600" dirty="0"/>
                <a:t>marble</a:t>
              </a:r>
            </a:p>
          </p:txBody>
        </p:sp>
      </p:grpSp>
      <p:grpSp>
        <p:nvGrpSpPr>
          <p:cNvPr id="30" name="Group 29"/>
          <p:cNvGrpSpPr/>
          <p:nvPr/>
        </p:nvGrpSpPr>
        <p:grpSpPr>
          <a:xfrm>
            <a:off x="4135205" y="2323909"/>
            <a:ext cx="1367327" cy="1255712"/>
            <a:chOff x="3587130" y="1997050"/>
            <a:chExt cx="1367327" cy="1255712"/>
          </a:xfrm>
        </p:grpSpPr>
        <p:pic>
          <p:nvPicPr>
            <p:cNvPr id="11" name="Picture 10"/>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3698058" y="1997050"/>
              <a:ext cx="800061" cy="903307"/>
            </a:xfrm>
            <a:prstGeom prst="rect">
              <a:avLst/>
            </a:prstGeom>
          </p:spPr>
        </p:pic>
        <p:sp>
          <p:nvSpPr>
            <p:cNvPr id="29" name="TextBox 28"/>
            <p:cNvSpPr txBox="1"/>
            <p:nvPr/>
          </p:nvSpPr>
          <p:spPr>
            <a:xfrm>
              <a:off x="3587130" y="2914208"/>
              <a:ext cx="1367327" cy="338554"/>
            </a:xfrm>
            <a:prstGeom prst="rect">
              <a:avLst/>
            </a:prstGeom>
            <a:noFill/>
          </p:spPr>
          <p:txBody>
            <a:bodyPr wrap="square" rtlCol="0">
              <a:spAutoFit/>
            </a:bodyPr>
            <a:lstStyle/>
            <a:p>
              <a:r>
                <a:rPr lang="en-GB" sz="1600" dirty="0"/>
                <a:t>sandstone</a:t>
              </a:r>
            </a:p>
          </p:txBody>
        </p:sp>
      </p:grpSp>
      <p:grpSp>
        <p:nvGrpSpPr>
          <p:cNvPr id="32" name="Group 31"/>
          <p:cNvGrpSpPr/>
          <p:nvPr/>
        </p:nvGrpSpPr>
        <p:grpSpPr>
          <a:xfrm>
            <a:off x="2076936" y="2321046"/>
            <a:ext cx="1557995" cy="1281216"/>
            <a:chOff x="3647481" y="3271466"/>
            <a:chExt cx="1557995" cy="1281216"/>
          </a:xfrm>
        </p:grpSpPr>
        <p:pic>
          <p:nvPicPr>
            <p:cNvPr id="19" name="Picture 18"/>
            <p:cNvPicPr>
              <a:picLocks noChangeAspect="1"/>
            </p:cNvPicPr>
            <p:nvPr/>
          </p:nvPicPr>
          <p:blipFill rotWithShape="1">
            <a:blip r:embed="rId7" cstate="screen">
              <a:extLst>
                <a:ext uri="{28A0092B-C50C-407E-A947-70E740481C1C}">
                  <a14:useLocalDpi xmlns:a14="http://schemas.microsoft.com/office/drawing/2010/main"/>
                </a:ext>
              </a:extLst>
            </a:blip>
            <a:srcRect/>
            <a:stretch/>
          </p:blipFill>
          <p:spPr>
            <a:xfrm>
              <a:off x="3647481" y="3271466"/>
              <a:ext cx="1088547" cy="962918"/>
            </a:xfrm>
            <a:prstGeom prst="rect">
              <a:avLst/>
            </a:prstGeom>
          </p:spPr>
        </p:pic>
        <p:sp>
          <p:nvSpPr>
            <p:cNvPr id="31" name="TextBox 30"/>
            <p:cNvSpPr txBox="1"/>
            <p:nvPr/>
          </p:nvSpPr>
          <p:spPr>
            <a:xfrm>
              <a:off x="3838149" y="4214128"/>
              <a:ext cx="1367327" cy="338554"/>
            </a:xfrm>
            <a:prstGeom prst="rect">
              <a:avLst/>
            </a:prstGeom>
            <a:noFill/>
          </p:spPr>
          <p:txBody>
            <a:bodyPr wrap="square" rtlCol="0">
              <a:spAutoFit/>
            </a:bodyPr>
            <a:lstStyle/>
            <a:p>
              <a:r>
                <a:rPr lang="en-GB" sz="1600" dirty="0"/>
                <a:t>brick</a:t>
              </a:r>
            </a:p>
          </p:txBody>
        </p:sp>
      </p:grpSp>
      <p:grpSp>
        <p:nvGrpSpPr>
          <p:cNvPr id="34" name="Group 33"/>
          <p:cNvGrpSpPr/>
          <p:nvPr/>
        </p:nvGrpSpPr>
        <p:grpSpPr>
          <a:xfrm>
            <a:off x="6273315" y="3634699"/>
            <a:ext cx="1415733" cy="1195099"/>
            <a:chOff x="4665472" y="3414465"/>
            <a:chExt cx="1415733" cy="1195099"/>
          </a:xfrm>
        </p:grpSpPr>
        <p:pic>
          <p:nvPicPr>
            <p:cNvPr id="13" name="Picture 12"/>
            <p:cNvPicPr>
              <a:picLocks noChangeAspect="1"/>
            </p:cNvPicPr>
            <p:nvPr/>
          </p:nvPicPr>
          <p:blipFill rotWithShape="1">
            <a:blip r:embed="rId8" cstate="screen">
              <a:extLst>
                <a:ext uri="{28A0092B-C50C-407E-A947-70E740481C1C}">
                  <a14:useLocalDpi xmlns:a14="http://schemas.microsoft.com/office/drawing/2010/main"/>
                </a:ext>
              </a:extLst>
            </a:blip>
            <a:srcRect/>
            <a:stretch/>
          </p:blipFill>
          <p:spPr>
            <a:xfrm>
              <a:off x="4665472" y="3414465"/>
              <a:ext cx="938716" cy="851769"/>
            </a:xfrm>
            <a:prstGeom prst="rect">
              <a:avLst/>
            </a:prstGeom>
          </p:spPr>
        </p:pic>
        <p:sp>
          <p:nvSpPr>
            <p:cNvPr id="33" name="TextBox 32"/>
            <p:cNvSpPr txBox="1"/>
            <p:nvPr/>
          </p:nvSpPr>
          <p:spPr>
            <a:xfrm>
              <a:off x="4713878" y="4271010"/>
              <a:ext cx="1367327" cy="338554"/>
            </a:xfrm>
            <a:prstGeom prst="rect">
              <a:avLst/>
            </a:prstGeom>
            <a:noFill/>
          </p:spPr>
          <p:txBody>
            <a:bodyPr wrap="square" rtlCol="0">
              <a:spAutoFit/>
            </a:bodyPr>
            <a:lstStyle/>
            <a:p>
              <a:r>
                <a:rPr lang="en-GB" sz="1600" dirty="0"/>
                <a:t>granite</a:t>
              </a:r>
            </a:p>
          </p:txBody>
        </p:sp>
      </p:grpSp>
      <p:grpSp>
        <p:nvGrpSpPr>
          <p:cNvPr id="36" name="Group 35"/>
          <p:cNvGrpSpPr/>
          <p:nvPr/>
        </p:nvGrpSpPr>
        <p:grpSpPr>
          <a:xfrm>
            <a:off x="6273315" y="2311928"/>
            <a:ext cx="1367327" cy="1264764"/>
            <a:chOff x="4853163" y="1864369"/>
            <a:chExt cx="1367327" cy="1264764"/>
          </a:xfrm>
        </p:grpSpPr>
        <p:pic>
          <p:nvPicPr>
            <p:cNvPr id="18" name="Picture 17"/>
            <p:cNvPicPr>
              <a:picLocks noChangeAspect="1"/>
            </p:cNvPicPr>
            <p:nvPr/>
          </p:nvPicPr>
          <p:blipFill rotWithShape="1">
            <a:blip r:embed="rId9" cstate="screen">
              <a:extLst>
                <a:ext uri="{28A0092B-C50C-407E-A947-70E740481C1C}">
                  <a14:useLocalDpi xmlns:a14="http://schemas.microsoft.com/office/drawing/2010/main"/>
                </a:ext>
              </a:extLst>
            </a:blip>
            <a:srcRect/>
            <a:stretch/>
          </p:blipFill>
          <p:spPr>
            <a:xfrm>
              <a:off x="4853163" y="1864369"/>
              <a:ext cx="938715" cy="905077"/>
            </a:xfrm>
            <a:prstGeom prst="rect">
              <a:avLst/>
            </a:prstGeom>
          </p:spPr>
        </p:pic>
        <p:sp>
          <p:nvSpPr>
            <p:cNvPr id="35" name="TextBox 34"/>
            <p:cNvSpPr txBox="1"/>
            <p:nvPr/>
          </p:nvSpPr>
          <p:spPr>
            <a:xfrm>
              <a:off x="4853163" y="2790579"/>
              <a:ext cx="1367327" cy="338554"/>
            </a:xfrm>
            <a:prstGeom prst="rect">
              <a:avLst/>
            </a:prstGeom>
            <a:noFill/>
          </p:spPr>
          <p:txBody>
            <a:bodyPr wrap="square" rtlCol="0">
              <a:spAutoFit/>
            </a:bodyPr>
            <a:lstStyle/>
            <a:p>
              <a:r>
                <a:rPr lang="en-GB" sz="1600" dirty="0"/>
                <a:t>obsidian</a:t>
              </a:r>
            </a:p>
          </p:txBody>
        </p:sp>
      </p:grpSp>
      <p:grpSp>
        <p:nvGrpSpPr>
          <p:cNvPr id="38" name="Group 37"/>
          <p:cNvGrpSpPr/>
          <p:nvPr/>
        </p:nvGrpSpPr>
        <p:grpSpPr>
          <a:xfrm>
            <a:off x="7347565" y="3632269"/>
            <a:ext cx="1536414" cy="1186540"/>
            <a:chOff x="6238217" y="3370637"/>
            <a:chExt cx="1536414" cy="1186540"/>
          </a:xfrm>
        </p:grpSpPr>
        <p:pic>
          <p:nvPicPr>
            <p:cNvPr id="20" name="Picture 19"/>
            <p:cNvPicPr>
              <a:picLocks noChangeAspect="1"/>
            </p:cNvPicPr>
            <p:nvPr/>
          </p:nvPicPr>
          <p:blipFill rotWithShape="1">
            <a:blip r:embed="rId10" cstate="screen">
              <a:extLst>
                <a:ext uri="{28A0092B-C50C-407E-A947-70E740481C1C}">
                  <a14:useLocalDpi xmlns:a14="http://schemas.microsoft.com/office/drawing/2010/main"/>
                </a:ext>
              </a:extLst>
            </a:blip>
            <a:srcRect/>
            <a:stretch/>
          </p:blipFill>
          <p:spPr>
            <a:xfrm>
              <a:off x="6238217" y="3370637"/>
              <a:ext cx="956694" cy="853180"/>
            </a:xfrm>
            <a:prstGeom prst="rect">
              <a:avLst/>
            </a:prstGeom>
          </p:spPr>
        </p:pic>
        <p:sp>
          <p:nvSpPr>
            <p:cNvPr id="37" name="TextBox 36"/>
            <p:cNvSpPr txBox="1"/>
            <p:nvPr/>
          </p:nvSpPr>
          <p:spPr>
            <a:xfrm>
              <a:off x="6407304" y="4218623"/>
              <a:ext cx="1367327" cy="338554"/>
            </a:xfrm>
            <a:prstGeom prst="rect">
              <a:avLst/>
            </a:prstGeom>
            <a:noFill/>
          </p:spPr>
          <p:txBody>
            <a:bodyPr wrap="square" rtlCol="0">
              <a:spAutoFit/>
            </a:bodyPr>
            <a:lstStyle/>
            <a:p>
              <a:r>
                <a:rPr lang="en-GB" sz="1600" dirty="0"/>
                <a:t>chalk</a:t>
              </a:r>
            </a:p>
          </p:txBody>
        </p:sp>
      </p:grpSp>
      <p:sp>
        <p:nvSpPr>
          <p:cNvPr id="39" name="Rectangle 38"/>
          <p:cNvSpPr/>
          <p:nvPr/>
        </p:nvSpPr>
        <p:spPr>
          <a:xfrm>
            <a:off x="1511300" y="1935008"/>
            <a:ext cx="7632700" cy="276999"/>
          </a:xfrm>
          <a:prstGeom prst="rect">
            <a:avLst/>
          </a:prstGeom>
        </p:spPr>
        <p:txBody>
          <a:bodyPr wrap="square" lIns="0" tIns="0" rIns="0" bIns="0">
            <a:spAutoFit/>
          </a:bodyPr>
          <a:lstStyle/>
          <a:p>
            <a:pPr>
              <a:buFont typeface="Arial" panose="020B0604020202020204" pitchFamily="34" charset="0"/>
              <a:buNone/>
            </a:pPr>
            <a:r>
              <a:rPr lang="en-GB" altLang="en-US" b="1" dirty="0"/>
              <a:t>Man-made</a:t>
            </a:r>
          </a:p>
        </p:txBody>
      </p:sp>
      <p:sp>
        <p:nvSpPr>
          <p:cNvPr id="40" name="Rectangle 39"/>
          <p:cNvSpPr/>
          <p:nvPr/>
        </p:nvSpPr>
        <p:spPr>
          <a:xfrm>
            <a:off x="5779662" y="1935007"/>
            <a:ext cx="7632700" cy="276999"/>
          </a:xfrm>
          <a:prstGeom prst="rect">
            <a:avLst/>
          </a:prstGeom>
        </p:spPr>
        <p:txBody>
          <a:bodyPr wrap="square" lIns="0" tIns="0" rIns="0" bIns="0">
            <a:spAutoFit/>
          </a:bodyPr>
          <a:lstStyle/>
          <a:p>
            <a:pPr>
              <a:buFont typeface="Arial" panose="020B0604020202020204" pitchFamily="34" charset="0"/>
              <a:buNone/>
            </a:pPr>
            <a:r>
              <a:rPr lang="en-GB" altLang="en-US" b="1" dirty="0"/>
              <a:t>Natural</a:t>
            </a:r>
          </a:p>
        </p:txBody>
      </p:sp>
      <p:grpSp>
        <p:nvGrpSpPr>
          <p:cNvPr id="2" name="Group 1"/>
          <p:cNvGrpSpPr/>
          <p:nvPr/>
        </p:nvGrpSpPr>
        <p:grpSpPr>
          <a:xfrm>
            <a:off x="715270" y="5276980"/>
            <a:ext cx="7703929" cy="1012450"/>
            <a:chOff x="715270" y="5276980"/>
            <a:chExt cx="7703929" cy="1012450"/>
          </a:xfrm>
        </p:grpSpPr>
        <p:grpSp>
          <p:nvGrpSpPr>
            <p:cNvPr id="9" name="Group 8"/>
            <p:cNvGrpSpPr/>
            <p:nvPr/>
          </p:nvGrpSpPr>
          <p:grpSpPr>
            <a:xfrm>
              <a:off x="715270" y="5276980"/>
              <a:ext cx="7703929" cy="1012450"/>
              <a:chOff x="715270" y="5276980"/>
              <a:chExt cx="7703929" cy="1012450"/>
            </a:xfrm>
          </p:grpSpPr>
          <p:sp>
            <p:nvSpPr>
              <p:cNvPr id="5" name="Rectangle 4"/>
              <p:cNvSpPr/>
              <p:nvPr/>
            </p:nvSpPr>
            <p:spPr>
              <a:xfrm>
                <a:off x="715270" y="5276980"/>
                <a:ext cx="7703929" cy="1012450"/>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Rectangle 5"/>
              <p:cNvSpPr/>
              <p:nvPr/>
            </p:nvSpPr>
            <p:spPr>
              <a:xfrm>
                <a:off x="907646" y="5467350"/>
                <a:ext cx="6262650" cy="699829"/>
              </a:xfrm>
              <a:prstGeom prst="rect">
                <a:avLst/>
              </a:prstGeom>
              <a:solidFill>
                <a:srgbClr val="1174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0000"/>
                  </a:lnSpc>
                  <a:spcBef>
                    <a:spcPct val="0"/>
                  </a:spcBef>
                  <a:buFontTx/>
                  <a:buNone/>
                </a:pPr>
                <a:r>
                  <a:rPr lang="en-GB" altLang="en-US" dirty="0">
                    <a:solidFill>
                      <a:schemeClr val="bg1"/>
                    </a:solidFill>
                  </a:rPr>
                  <a:t> The </a:t>
                </a:r>
                <a:r>
                  <a:rPr lang="en-GB" altLang="en-US" b="1" dirty="0">
                    <a:solidFill>
                      <a:schemeClr val="bg1"/>
                    </a:solidFill>
                  </a:rPr>
                  <a:t>first</a:t>
                </a:r>
                <a:r>
                  <a:rPr lang="en-GB" altLang="en-US" dirty="0">
                    <a:solidFill>
                      <a:schemeClr val="bg1"/>
                    </a:solidFill>
                  </a:rPr>
                  <a:t> digit of the security code is two.</a:t>
                </a:r>
                <a:endParaRPr lang="en-GB" altLang="en-US" sz="2800" b="1" dirty="0">
                  <a:solidFill>
                    <a:schemeClr val="bg1"/>
                  </a:solidFill>
                </a:endParaRPr>
              </a:p>
            </p:txBody>
          </p:sp>
          <p:sp>
            <p:nvSpPr>
              <p:cNvPr id="8" name="Rectangle 7"/>
              <p:cNvSpPr/>
              <p:nvPr/>
            </p:nvSpPr>
            <p:spPr>
              <a:xfrm>
                <a:off x="7646430" y="5476822"/>
                <a:ext cx="487421" cy="639194"/>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solidFill>
                      <a:srgbClr val="11743A"/>
                    </a:solidFill>
                  </a:rPr>
                  <a:t>2</a:t>
                </a:r>
              </a:p>
            </p:txBody>
          </p:sp>
        </p:grpSp>
        <p:pic>
          <p:nvPicPr>
            <p:cNvPr id="41" name="Picture 40"/>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a:off x="7189494" y="5476822"/>
              <a:ext cx="437738" cy="690358"/>
            </a:xfrm>
            <a:prstGeom prst="rect">
              <a:avLst/>
            </a:prstGeom>
          </p:spPr>
        </p:pic>
      </p:grpSp>
      <p:grpSp>
        <p:nvGrpSpPr>
          <p:cNvPr id="69" name="Group 68"/>
          <p:cNvGrpSpPr/>
          <p:nvPr/>
        </p:nvGrpSpPr>
        <p:grpSpPr>
          <a:xfrm>
            <a:off x="2931089" y="2311928"/>
            <a:ext cx="1406248" cy="1276609"/>
            <a:chOff x="1020693" y="1843167"/>
            <a:chExt cx="1406248" cy="1276609"/>
          </a:xfrm>
        </p:grpSpPr>
        <p:pic>
          <p:nvPicPr>
            <p:cNvPr id="70" name="Picture 69"/>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1020693" y="1843167"/>
              <a:ext cx="986308" cy="958487"/>
            </a:xfrm>
            <a:prstGeom prst="rect">
              <a:avLst/>
            </a:prstGeom>
          </p:spPr>
        </p:pic>
        <p:sp>
          <p:nvSpPr>
            <p:cNvPr id="71" name="TextBox 70"/>
            <p:cNvSpPr txBox="1"/>
            <p:nvPr/>
          </p:nvSpPr>
          <p:spPr>
            <a:xfrm>
              <a:off x="1059614" y="2781222"/>
              <a:ext cx="1367327" cy="338554"/>
            </a:xfrm>
            <a:prstGeom prst="rect">
              <a:avLst/>
            </a:prstGeom>
            <a:noFill/>
          </p:spPr>
          <p:txBody>
            <a:bodyPr wrap="square" rtlCol="0">
              <a:spAutoFit/>
            </a:bodyPr>
            <a:lstStyle/>
            <a:p>
              <a:r>
                <a:rPr lang="en-GB" sz="1600" dirty="0"/>
                <a:t>concrete</a:t>
              </a:r>
            </a:p>
          </p:txBody>
        </p:sp>
      </p:grpSp>
      <p:grpSp>
        <p:nvGrpSpPr>
          <p:cNvPr id="72" name="Group 71"/>
          <p:cNvGrpSpPr/>
          <p:nvPr/>
        </p:nvGrpSpPr>
        <p:grpSpPr>
          <a:xfrm>
            <a:off x="2851924" y="3587269"/>
            <a:ext cx="1557995" cy="1281216"/>
            <a:chOff x="3647481" y="3271466"/>
            <a:chExt cx="1557995" cy="1281216"/>
          </a:xfrm>
        </p:grpSpPr>
        <p:pic>
          <p:nvPicPr>
            <p:cNvPr id="73" name="Picture 72"/>
            <p:cNvPicPr>
              <a:picLocks noChangeAspect="1"/>
            </p:cNvPicPr>
            <p:nvPr/>
          </p:nvPicPr>
          <p:blipFill rotWithShape="1">
            <a:blip r:embed="rId7" cstate="screen">
              <a:extLst>
                <a:ext uri="{28A0092B-C50C-407E-A947-70E740481C1C}">
                  <a14:useLocalDpi xmlns:a14="http://schemas.microsoft.com/office/drawing/2010/main"/>
                </a:ext>
              </a:extLst>
            </a:blip>
            <a:srcRect/>
            <a:stretch/>
          </p:blipFill>
          <p:spPr>
            <a:xfrm>
              <a:off x="3647481" y="3271466"/>
              <a:ext cx="1088547" cy="962918"/>
            </a:xfrm>
            <a:prstGeom prst="rect">
              <a:avLst/>
            </a:prstGeom>
          </p:spPr>
        </p:pic>
        <p:sp>
          <p:nvSpPr>
            <p:cNvPr id="74" name="TextBox 73"/>
            <p:cNvSpPr txBox="1"/>
            <p:nvPr/>
          </p:nvSpPr>
          <p:spPr>
            <a:xfrm>
              <a:off x="3838149" y="4214128"/>
              <a:ext cx="1367327" cy="338554"/>
            </a:xfrm>
            <a:prstGeom prst="rect">
              <a:avLst/>
            </a:prstGeom>
            <a:noFill/>
          </p:spPr>
          <p:txBody>
            <a:bodyPr wrap="square" rtlCol="0">
              <a:spAutoFit/>
            </a:bodyPr>
            <a:lstStyle/>
            <a:p>
              <a:r>
                <a:rPr lang="en-GB" sz="1600" dirty="0"/>
                <a:t>brick</a:t>
              </a:r>
            </a:p>
          </p:txBody>
        </p:sp>
      </p:grpSp>
      <p:grpSp>
        <p:nvGrpSpPr>
          <p:cNvPr id="75" name="Group 74"/>
          <p:cNvGrpSpPr/>
          <p:nvPr/>
        </p:nvGrpSpPr>
        <p:grpSpPr>
          <a:xfrm>
            <a:off x="5662799" y="3641671"/>
            <a:ext cx="1556527" cy="1248277"/>
            <a:chOff x="1050513" y="3065141"/>
            <a:chExt cx="1556527" cy="1248277"/>
          </a:xfrm>
        </p:grpSpPr>
        <p:pic>
          <p:nvPicPr>
            <p:cNvPr id="76" name="Picture 75"/>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050513" y="3065141"/>
              <a:ext cx="956488" cy="929509"/>
            </a:xfrm>
            <a:prstGeom prst="rect">
              <a:avLst/>
            </a:prstGeom>
          </p:spPr>
        </p:pic>
        <p:sp>
          <p:nvSpPr>
            <p:cNvPr id="77" name="TextBox 76"/>
            <p:cNvSpPr txBox="1"/>
            <p:nvPr/>
          </p:nvSpPr>
          <p:spPr>
            <a:xfrm>
              <a:off x="1239713" y="3974864"/>
              <a:ext cx="1367327" cy="338554"/>
            </a:xfrm>
            <a:prstGeom prst="rect">
              <a:avLst/>
            </a:prstGeom>
            <a:noFill/>
          </p:spPr>
          <p:txBody>
            <a:bodyPr wrap="square" rtlCol="0">
              <a:spAutoFit/>
            </a:bodyPr>
            <a:lstStyle/>
            <a:p>
              <a:r>
                <a:rPr lang="en-GB" sz="1600" dirty="0"/>
                <a:t>slate</a:t>
              </a:r>
            </a:p>
          </p:txBody>
        </p:sp>
      </p:grpSp>
      <p:grpSp>
        <p:nvGrpSpPr>
          <p:cNvPr id="78" name="Group 77"/>
          <p:cNvGrpSpPr/>
          <p:nvPr/>
        </p:nvGrpSpPr>
        <p:grpSpPr>
          <a:xfrm>
            <a:off x="4246133" y="3609670"/>
            <a:ext cx="1463476" cy="1243965"/>
            <a:chOff x="2196419" y="3315192"/>
            <a:chExt cx="1463476" cy="1243965"/>
          </a:xfrm>
        </p:grpSpPr>
        <p:pic>
          <p:nvPicPr>
            <p:cNvPr id="79" name="Picture 78"/>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2196419" y="3315192"/>
              <a:ext cx="984743" cy="913592"/>
            </a:xfrm>
            <a:prstGeom prst="rect">
              <a:avLst/>
            </a:prstGeom>
          </p:spPr>
        </p:pic>
        <p:sp>
          <p:nvSpPr>
            <p:cNvPr id="80" name="TextBox 79"/>
            <p:cNvSpPr txBox="1"/>
            <p:nvPr/>
          </p:nvSpPr>
          <p:spPr>
            <a:xfrm>
              <a:off x="2292568" y="4220603"/>
              <a:ext cx="1367327" cy="338554"/>
            </a:xfrm>
            <a:prstGeom prst="rect">
              <a:avLst/>
            </a:prstGeom>
            <a:noFill/>
          </p:spPr>
          <p:txBody>
            <a:bodyPr wrap="square" rtlCol="0">
              <a:spAutoFit/>
            </a:bodyPr>
            <a:lstStyle/>
            <a:p>
              <a:r>
                <a:rPr lang="en-GB" sz="1600" dirty="0"/>
                <a:t>marble</a:t>
              </a:r>
            </a:p>
          </p:txBody>
        </p:sp>
      </p:grpSp>
      <p:grpSp>
        <p:nvGrpSpPr>
          <p:cNvPr id="81" name="Group 80"/>
          <p:cNvGrpSpPr/>
          <p:nvPr/>
        </p:nvGrpSpPr>
        <p:grpSpPr>
          <a:xfrm>
            <a:off x="4315522" y="2319815"/>
            <a:ext cx="1367327" cy="1255712"/>
            <a:chOff x="3587130" y="1997050"/>
            <a:chExt cx="1367327" cy="1255712"/>
          </a:xfrm>
        </p:grpSpPr>
        <p:pic>
          <p:nvPicPr>
            <p:cNvPr id="82" name="Picture 81"/>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3698058" y="1997050"/>
              <a:ext cx="800061" cy="903307"/>
            </a:xfrm>
            <a:prstGeom prst="rect">
              <a:avLst/>
            </a:prstGeom>
          </p:spPr>
        </p:pic>
        <p:sp>
          <p:nvSpPr>
            <p:cNvPr id="83" name="TextBox 82"/>
            <p:cNvSpPr txBox="1"/>
            <p:nvPr/>
          </p:nvSpPr>
          <p:spPr>
            <a:xfrm>
              <a:off x="3587130" y="2914208"/>
              <a:ext cx="1367327" cy="338554"/>
            </a:xfrm>
            <a:prstGeom prst="rect">
              <a:avLst/>
            </a:prstGeom>
            <a:noFill/>
          </p:spPr>
          <p:txBody>
            <a:bodyPr wrap="square" rtlCol="0">
              <a:spAutoFit/>
            </a:bodyPr>
            <a:lstStyle/>
            <a:p>
              <a:r>
                <a:rPr lang="en-GB" sz="1600" dirty="0"/>
                <a:t>sandstone</a:t>
              </a:r>
            </a:p>
          </p:txBody>
        </p:sp>
      </p:grpSp>
      <p:grpSp>
        <p:nvGrpSpPr>
          <p:cNvPr id="84" name="Group 83"/>
          <p:cNvGrpSpPr/>
          <p:nvPr/>
        </p:nvGrpSpPr>
        <p:grpSpPr>
          <a:xfrm>
            <a:off x="5673276" y="2355774"/>
            <a:ext cx="1367327" cy="1264764"/>
            <a:chOff x="4853163" y="1864369"/>
            <a:chExt cx="1367327" cy="1264764"/>
          </a:xfrm>
        </p:grpSpPr>
        <p:pic>
          <p:nvPicPr>
            <p:cNvPr id="85" name="Picture 84"/>
            <p:cNvPicPr>
              <a:picLocks noChangeAspect="1"/>
            </p:cNvPicPr>
            <p:nvPr/>
          </p:nvPicPr>
          <p:blipFill rotWithShape="1">
            <a:blip r:embed="rId9" cstate="screen">
              <a:extLst>
                <a:ext uri="{28A0092B-C50C-407E-A947-70E740481C1C}">
                  <a14:useLocalDpi xmlns:a14="http://schemas.microsoft.com/office/drawing/2010/main"/>
                </a:ext>
              </a:extLst>
            </a:blip>
            <a:srcRect/>
            <a:stretch/>
          </p:blipFill>
          <p:spPr>
            <a:xfrm>
              <a:off x="4853163" y="1864369"/>
              <a:ext cx="938715" cy="905077"/>
            </a:xfrm>
            <a:prstGeom prst="rect">
              <a:avLst/>
            </a:prstGeom>
          </p:spPr>
        </p:pic>
        <p:sp>
          <p:nvSpPr>
            <p:cNvPr id="86" name="TextBox 85"/>
            <p:cNvSpPr txBox="1"/>
            <p:nvPr/>
          </p:nvSpPr>
          <p:spPr>
            <a:xfrm>
              <a:off x="4853163" y="2790579"/>
              <a:ext cx="1367327" cy="338554"/>
            </a:xfrm>
            <a:prstGeom prst="rect">
              <a:avLst/>
            </a:prstGeom>
            <a:noFill/>
          </p:spPr>
          <p:txBody>
            <a:bodyPr wrap="square" rtlCol="0">
              <a:spAutoFit/>
            </a:bodyPr>
            <a:lstStyle/>
            <a:p>
              <a:r>
                <a:rPr lang="en-GB" sz="1600" dirty="0"/>
                <a:t>obsidian</a:t>
              </a:r>
            </a:p>
          </p:txBody>
        </p:sp>
      </p:grpSp>
      <p:grpSp>
        <p:nvGrpSpPr>
          <p:cNvPr id="87" name="Group 86"/>
          <p:cNvGrpSpPr/>
          <p:nvPr/>
        </p:nvGrpSpPr>
        <p:grpSpPr>
          <a:xfrm>
            <a:off x="1530458" y="2376193"/>
            <a:ext cx="1367327" cy="1189864"/>
            <a:chOff x="2201051" y="1936896"/>
            <a:chExt cx="1367327" cy="1189864"/>
          </a:xfrm>
        </p:grpSpPr>
        <p:pic>
          <p:nvPicPr>
            <p:cNvPr id="88" name="Picture 87"/>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2214649" y="1936896"/>
              <a:ext cx="984743" cy="839639"/>
            </a:xfrm>
            <a:prstGeom prst="rect">
              <a:avLst/>
            </a:prstGeom>
          </p:spPr>
        </p:pic>
        <p:sp>
          <p:nvSpPr>
            <p:cNvPr id="89" name="TextBox 88"/>
            <p:cNvSpPr txBox="1"/>
            <p:nvPr/>
          </p:nvSpPr>
          <p:spPr>
            <a:xfrm>
              <a:off x="2201051" y="2788206"/>
              <a:ext cx="1367327" cy="338554"/>
            </a:xfrm>
            <a:prstGeom prst="rect">
              <a:avLst/>
            </a:prstGeom>
            <a:noFill/>
          </p:spPr>
          <p:txBody>
            <a:bodyPr wrap="square" rtlCol="0">
              <a:spAutoFit/>
            </a:bodyPr>
            <a:lstStyle/>
            <a:p>
              <a:r>
                <a:rPr lang="en-GB" sz="1600" dirty="0"/>
                <a:t>limestone</a:t>
              </a:r>
            </a:p>
          </p:txBody>
        </p:sp>
      </p:grpSp>
      <p:grpSp>
        <p:nvGrpSpPr>
          <p:cNvPr id="90" name="Group 89"/>
          <p:cNvGrpSpPr/>
          <p:nvPr/>
        </p:nvGrpSpPr>
        <p:grpSpPr>
          <a:xfrm>
            <a:off x="1570419" y="3665589"/>
            <a:ext cx="1415733" cy="1195099"/>
            <a:chOff x="4665472" y="3414465"/>
            <a:chExt cx="1415733" cy="1195099"/>
          </a:xfrm>
        </p:grpSpPr>
        <p:pic>
          <p:nvPicPr>
            <p:cNvPr id="91" name="Picture 90"/>
            <p:cNvPicPr>
              <a:picLocks noChangeAspect="1"/>
            </p:cNvPicPr>
            <p:nvPr/>
          </p:nvPicPr>
          <p:blipFill rotWithShape="1">
            <a:blip r:embed="rId8" cstate="screen">
              <a:extLst>
                <a:ext uri="{28A0092B-C50C-407E-A947-70E740481C1C}">
                  <a14:useLocalDpi xmlns:a14="http://schemas.microsoft.com/office/drawing/2010/main"/>
                </a:ext>
              </a:extLst>
            </a:blip>
            <a:srcRect/>
            <a:stretch/>
          </p:blipFill>
          <p:spPr>
            <a:xfrm>
              <a:off x="4665472" y="3414465"/>
              <a:ext cx="938716" cy="851769"/>
            </a:xfrm>
            <a:prstGeom prst="rect">
              <a:avLst/>
            </a:prstGeom>
          </p:spPr>
        </p:pic>
        <p:sp>
          <p:nvSpPr>
            <p:cNvPr id="92" name="TextBox 91"/>
            <p:cNvSpPr txBox="1"/>
            <p:nvPr/>
          </p:nvSpPr>
          <p:spPr>
            <a:xfrm>
              <a:off x="4713878" y="4271010"/>
              <a:ext cx="1367327" cy="338554"/>
            </a:xfrm>
            <a:prstGeom prst="rect">
              <a:avLst/>
            </a:prstGeom>
            <a:noFill/>
          </p:spPr>
          <p:txBody>
            <a:bodyPr wrap="square" rtlCol="0">
              <a:spAutoFit/>
            </a:bodyPr>
            <a:lstStyle/>
            <a:p>
              <a:r>
                <a:rPr lang="en-GB" sz="1600" dirty="0"/>
                <a:t>granite</a:t>
              </a:r>
            </a:p>
          </p:txBody>
        </p:sp>
      </p:grpSp>
      <p:grpSp>
        <p:nvGrpSpPr>
          <p:cNvPr id="93" name="Group 92"/>
          <p:cNvGrpSpPr/>
          <p:nvPr/>
        </p:nvGrpSpPr>
        <p:grpSpPr>
          <a:xfrm>
            <a:off x="7079559" y="2367336"/>
            <a:ext cx="1536414" cy="1186540"/>
            <a:chOff x="6238217" y="3370637"/>
            <a:chExt cx="1536414" cy="1186540"/>
          </a:xfrm>
        </p:grpSpPr>
        <p:pic>
          <p:nvPicPr>
            <p:cNvPr id="94" name="Picture 93"/>
            <p:cNvPicPr>
              <a:picLocks noChangeAspect="1"/>
            </p:cNvPicPr>
            <p:nvPr/>
          </p:nvPicPr>
          <p:blipFill rotWithShape="1">
            <a:blip r:embed="rId10" cstate="screen">
              <a:extLst>
                <a:ext uri="{28A0092B-C50C-407E-A947-70E740481C1C}">
                  <a14:useLocalDpi xmlns:a14="http://schemas.microsoft.com/office/drawing/2010/main"/>
                </a:ext>
              </a:extLst>
            </a:blip>
            <a:srcRect/>
            <a:stretch/>
          </p:blipFill>
          <p:spPr>
            <a:xfrm>
              <a:off x="6238217" y="3370637"/>
              <a:ext cx="956694" cy="853180"/>
            </a:xfrm>
            <a:prstGeom prst="rect">
              <a:avLst/>
            </a:prstGeom>
          </p:spPr>
        </p:pic>
        <p:sp>
          <p:nvSpPr>
            <p:cNvPr id="95" name="TextBox 94"/>
            <p:cNvSpPr txBox="1"/>
            <p:nvPr/>
          </p:nvSpPr>
          <p:spPr>
            <a:xfrm>
              <a:off x="6407304" y="4218623"/>
              <a:ext cx="1367327" cy="338554"/>
            </a:xfrm>
            <a:prstGeom prst="rect">
              <a:avLst/>
            </a:prstGeom>
            <a:noFill/>
          </p:spPr>
          <p:txBody>
            <a:bodyPr wrap="square" rtlCol="0">
              <a:spAutoFit/>
            </a:bodyPr>
            <a:lstStyle/>
            <a:p>
              <a:r>
                <a:rPr lang="en-GB" sz="1600" dirty="0"/>
                <a:t>chalk</a:t>
              </a:r>
            </a:p>
          </p:txBody>
        </p:sp>
      </p:grpSp>
      <p:sp>
        <p:nvSpPr>
          <p:cNvPr id="96" name="Rectangle 95">
            <a:hlinkClick r:id="rId12"/>
          </p:cNvPr>
          <p:cNvSpPr/>
          <p:nvPr/>
        </p:nvSpPr>
        <p:spPr>
          <a:xfrm>
            <a:off x="8513380" y="6537433"/>
            <a:ext cx="649224" cy="30025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256164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87"/>
                                        </p:tgtEl>
                                        <p:attrNameLst>
                                          <p:attrName>style.visibility</p:attrName>
                                        </p:attrNameLst>
                                      </p:cBhvr>
                                      <p:to>
                                        <p:strVal val="visible"/>
                                      </p:to>
                                    </p:set>
                                    <p:animEffect transition="in" filter="fade">
                                      <p:cBhvr>
                                        <p:cTn id="11" dur="500"/>
                                        <p:tgtEl>
                                          <p:spTgt spid="87"/>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90"/>
                                        </p:tgtEl>
                                        <p:attrNameLst>
                                          <p:attrName>style.visibility</p:attrName>
                                        </p:attrNameLst>
                                      </p:cBhvr>
                                      <p:to>
                                        <p:strVal val="visible"/>
                                      </p:to>
                                    </p:set>
                                    <p:animEffect transition="in" filter="fade">
                                      <p:cBhvr>
                                        <p:cTn id="15" dur="500"/>
                                        <p:tgtEl>
                                          <p:spTgt spid="90"/>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69"/>
                                        </p:tgtEl>
                                        <p:attrNameLst>
                                          <p:attrName>style.visibility</p:attrName>
                                        </p:attrNameLst>
                                      </p:cBhvr>
                                      <p:to>
                                        <p:strVal val="visible"/>
                                      </p:to>
                                    </p:set>
                                    <p:animEffect transition="in" filter="fade">
                                      <p:cBhvr>
                                        <p:cTn id="19" dur="500"/>
                                        <p:tgtEl>
                                          <p:spTgt spid="69"/>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72"/>
                                        </p:tgtEl>
                                        <p:attrNameLst>
                                          <p:attrName>style.visibility</p:attrName>
                                        </p:attrNameLst>
                                      </p:cBhvr>
                                      <p:to>
                                        <p:strVal val="visible"/>
                                      </p:to>
                                    </p:set>
                                    <p:animEffect transition="in" filter="fade">
                                      <p:cBhvr>
                                        <p:cTn id="23" dur="500"/>
                                        <p:tgtEl>
                                          <p:spTgt spid="72"/>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81"/>
                                        </p:tgtEl>
                                        <p:attrNameLst>
                                          <p:attrName>style.visibility</p:attrName>
                                        </p:attrNameLst>
                                      </p:cBhvr>
                                      <p:to>
                                        <p:strVal val="visible"/>
                                      </p:to>
                                    </p:set>
                                    <p:animEffect transition="in" filter="fade">
                                      <p:cBhvr>
                                        <p:cTn id="27" dur="500"/>
                                        <p:tgtEl>
                                          <p:spTgt spid="81"/>
                                        </p:tgtEl>
                                      </p:cBhvr>
                                    </p:animEffect>
                                  </p:childTnLst>
                                </p:cTn>
                              </p:par>
                            </p:childTnLst>
                          </p:cTn>
                        </p:par>
                        <p:par>
                          <p:cTn id="28" fill="hold">
                            <p:stCondLst>
                              <p:cond delay="3000"/>
                            </p:stCondLst>
                            <p:childTnLst>
                              <p:par>
                                <p:cTn id="29" presetID="10" presetClass="entr" presetSubtype="0" fill="hold" nodeType="afterEffect">
                                  <p:stCondLst>
                                    <p:cond delay="0"/>
                                  </p:stCondLst>
                                  <p:childTnLst>
                                    <p:set>
                                      <p:cBhvr>
                                        <p:cTn id="30" dur="1" fill="hold">
                                          <p:stCondLst>
                                            <p:cond delay="0"/>
                                          </p:stCondLst>
                                        </p:cTn>
                                        <p:tgtEl>
                                          <p:spTgt spid="78"/>
                                        </p:tgtEl>
                                        <p:attrNameLst>
                                          <p:attrName>style.visibility</p:attrName>
                                        </p:attrNameLst>
                                      </p:cBhvr>
                                      <p:to>
                                        <p:strVal val="visible"/>
                                      </p:to>
                                    </p:set>
                                    <p:animEffect transition="in" filter="fade">
                                      <p:cBhvr>
                                        <p:cTn id="31" dur="500"/>
                                        <p:tgtEl>
                                          <p:spTgt spid="78"/>
                                        </p:tgtEl>
                                      </p:cBhvr>
                                    </p:animEffect>
                                  </p:childTnLst>
                                </p:cTn>
                              </p:par>
                            </p:childTnLst>
                          </p:cTn>
                        </p:par>
                        <p:par>
                          <p:cTn id="32" fill="hold">
                            <p:stCondLst>
                              <p:cond delay="3500"/>
                            </p:stCondLst>
                            <p:childTnLst>
                              <p:par>
                                <p:cTn id="33" presetID="10" presetClass="entr" presetSubtype="0" fill="hold" nodeType="afterEffect">
                                  <p:stCondLst>
                                    <p:cond delay="0"/>
                                  </p:stCondLst>
                                  <p:childTnLst>
                                    <p:set>
                                      <p:cBhvr>
                                        <p:cTn id="34" dur="1" fill="hold">
                                          <p:stCondLst>
                                            <p:cond delay="0"/>
                                          </p:stCondLst>
                                        </p:cTn>
                                        <p:tgtEl>
                                          <p:spTgt spid="84"/>
                                        </p:tgtEl>
                                        <p:attrNameLst>
                                          <p:attrName>style.visibility</p:attrName>
                                        </p:attrNameLst>
                                      </p:cBhvr>
                                      <p:to>
                                        <p:strVal val="visible"/>
                                      </p:to>
                                    </p:set>
                                    <p:animEffect transition="in" filter="fade">
                                      <p:cBhvr>
                                        <p:cTn id="35" dur="500"/>
                                        <p:tgtEl>
                                          <p:spTgt spid="84"/>
                                        </p:tgtEl>
                                      </p:cBhvr>
                                    </p:animEffect>
                                  </p:childTnLst>
                                </p:cTn>
                              </p:par>
                            </p:childTnLst>
                          </p:cTn>
                        </p:par>
                        <p:par>
                          <p:cTn id="36" fill="hold">
                            <p:stCondLst>
                              <p:cond delay="4000"/>
                            </p:stCondLst>
                            <p:childTnLst>
                              <p:par>
                                <p:cTn id="37" presetID="10" presetClass="entr" presetSubtype="0" fill="hold" nodeType="afterEffect">
                                  <p:stCondLst>
                                    <p:cond delay="0"/>
                                  </p:stCondLst>
                                  <p:childTnLst>
                                    <p:set>
                                      <p:cBhvr>
                                        <p:cTn id="38" dur="1" fill="hold">
                                          <p:stCondLst>
                                            <p:cond delay="0"/>
                                          </p:stCondLst>
                                        </p:cTn>
                                        <p:tgtEl>
                                          <p:spTgt spid="75"/>
                                        </p:tgtEl>
                                        <p:attrNameLst>
                                          <p:attrName>style.visibility</p:attrName>
                                        </p:attrNameLst>
                                      </p:cBhvr>
                                      <p:to>
                                        <p:strVal val="visible"/>
                                      </p:to>
                                    </p:set>
                                    <p:animEffect transition="in" filter="fade">
                                      <p:cBhvr>
                                        <p:cTn id="39" dur="500"/>
                                        <p:tgtEl>
                                          <p:spTgt spid="75"/>
                                        </p:tgtEl>
                                      </p:cBhvr>
                                    </p:animEffect>
                                  </p:childTnLst>
                                </p:cTn>
                              </p:par>
                            </p:childTnLst>
                          </p:cTn>
                        </p:par>
                        <p:par>
                          <p:cTn id="40" fill="hold">
                            <p:stCondLst>
                              <p:cond delay="4500"/>
                            </p:stCondLst>
                            <p:childTnLst>
                              <p:par>
                                <p:cTn id="41" presetID="10" presetClass="entr" presetSubtype="0" fill="hold" nodeType="afterEffect">
                                  <p:stCondLst>
                                    <p:cond delay="0"/>
                                  </p:stCondLst>
                                  <p:childTnLst>
                                    <p:set>
                                      <p:cBhvr>
                                        <p:cTn id="42" dur="1" fill="hold">
                                          <p:stCondLst>
                                            <p:cond delay="0"/>
                                          </p:stCondLst>
                                        </p:cTn>
                                        <p:tgtEl>
                                          <p:spTgt spid="93"/>
                                        </p:tgtEl>
                                        <p:attrNameLst>
                                          <p:attrName>style.visibility</p:attrName>
                                        </p:attrNameLst>
                                      </p:cBhvr>
                                      <p:to>
                                        <p:strVal val="visible"/>
                                      </p:to>
                                    </p:set>
                                    <p:animEffect transition="in" filter="fade">
                                      <p:cBhvr>
                                        <p:cTn id="43" dur="500"/>
                                        <p:tgtEl>
                                          <p:spTgt spid="93"/>
                                        </p:tgtEl>
                                      </p:cBhvr>
                                    </p:animEffect>
                                  </p:childTnLst>
                                </p:cTn>
                              </p:par>
                            </p:childTnLst>
                          </p:cTn>
                        </p:par>
                      </p:childTnLst>
                    </p:cTn>
                  </p:par>
                  <p:par>
                    <p:cTn id="44" fill="hold">
                      <p:stCondLst>
                        <p:cond delay="indefinite"/>
                      </p:stCondLst>
                      <p:childTnLst>
                        <p:par>
                          <p:cTn id="45" fill="hold">
                            <p:stCondLst>
                              <p:cond delay="0"/>
                            </p:stCondLst>
                            <p:childTnLst>
                              <p:par>
                                <p:cTn id="46" presetID="1" presetClass="exit" presetSubtype="0" fill="hold" nodeType="clickEffect">
                                  <p:stCondLst>
                                    <p:cond delay="0"/>
                                  </p:stCondLst>
                                  <p:childTnLst>
                                    <p:set>
                                      <p:cBhvr>
                                        <p:cTn id="47" dur="1" fill="hold">
                                          <p:stCondLst>
                                            <p:cond delay="0"/>
                                          </p:stCondLst>
                                        </p:cTn>
                                        <p:tgtEl>
                                          <p:spTgt spid="87"/>
                                        </p:tgtEl>
                                        <p:attrNameLst>
                                          <p:attrName>style.visibility</p:attrName>
                                        </p:attrNameLst>
                                      </p:cBhvr>
                                      <p:to>
                                        <p:strVal val="hidden"/>
                                      </p:to>
                                    </p:set>
                                  </p:childTnLst>
                                </p:cTn>
                              </p:par>
                              <p:par>
                                <p:cTn id="48" presetID="1" presetClass="exit" presetSubtype="0" fill="hold" nodeType="withEffect">
                                  <p:stCondLst>
                                    <p:cond delay="0"/>
                                  </p:stCondLst>
                                  <p:childTnLst>
                                    <p:set>
                                      <p:cBhvr>
                                        <p:cTn id="49" dur="1" fill="hold">
                                          <p:stCondLst>
                                            <p:cond delay="0"/>
                                          </p:stCondLst>
                                        </p:cTn>
                                        <p:tgtEl>
                                          <p:spTgt spid="90"/>
                                        </p:tgtEl>
                                        <p:attrNameLst>
                                          <p:attrName>style.visibility</p:attrName>
                                        </p:attrNameLst>
                                      </p:cBhvr>
                                      <p:to>
                                        <p:strVal val="hidden"/>
                                      </p:to>
                                    </p:set>
                                  </p:childTnLst>
                                </p:cTn>
                              </p:par>
                              <p:par>
                                <p:cTn id="50" presetID="1" presetClass="exit" presetSubtype="0" fill="hold" nodeType="withEffect">
                                  <p:stCondLst>
                                    <p:cond delay="0"/>
                                  </p:stCondLst>
                                  <p:childTnLst>
                                    <p:set>
                                      <p:cBhvr>
                                        <p:cTn id="51" dur="1" fill="hold">
                                          <p:stCondLst>
                                            <p:cond delay="0"/>
                                          </p:stCondLst>
                                        </p:cTn>
                                        <p:tgtEl>
                                          <p:spTgt spid="69"/>
                                        </p:tgtEl>
                                        <p:attrNameLst>
                                          <p:attrName>style.visibility</p:attrName>
                                        </p:attrNameLst>
                                      </p:cBhvr>
                                      <p:to>
                                        <p:strVal val="hidden"/>
                                      </p:to>
                                    </p:set>
                                  </p:childTnLst>
                                </p:cTn>
                              </p:par>
                              <p:par>
                                <p:cTn id="52" presetID="1" presetClass="exit" presetSubtype="0" fill="hold" nodeType="withEffect">
                                  <p:stCondLst>
                                    <p:cond delay="0"/>
                                  </p:stCondLst>
                                  <p:childTnLst>
                                    <p:set>
                                      <p:cBhvr>
                                        <p:cTn id="53" dur="1" fill="hold">
                                          <p:stCondLst>
                                            <p:cond delay="0"/>
                                          </p:stCondLst>
                                        </p:cTn>
                                        <p:tgtEl>
                                          <p:spTgt spid="72"/>
                                        </p:tgtEl>
                                        <p:attrNameLst>
                                          <p:attrName>style.visibility</p:attrName>
                                        </p:attrNameLst>
                                      </p:cBhvr>
                                      <p:to>
                                        <p:strVal val="hidden"/>
                                      </p:to>
                                    </p:set>
                                  </p:childTnLst>
                                </p:cTn>
                              </p:par>
                              <p:par>
                                <p:cTn id="54" presetID="1" presetClass="exit" presetSubtype="0" fill="hold" nodeType="withEffect">
                                  <p:stCondLst>
                                    <p:cond delay="0"/>
                                  </p:stCondLst>
                                  <p:childTnLst>
                                    <p:set>
                                      <p:cBhvr>
                                        <p:cTn id="55" dur="1" fill="hold">
                                          <p:stCondLst>
                                            <p:cond delay="0"/>
                                          </p:stCondLst>
                                        </p:cTn>
                                        <p:tgtEl>
                                          <p:spTgt spid="81"/>
                                        </p:tgtEl>
                                        <p:attrNameLst>
                                          <p:attrName>style.visibility</p:attrName>
                                        </p:attrNameLst>
                                      </p:cBhvr>
                                      <p:to>
                                        <p:strVal val="hidden"/>
                                      </p:to>
                                    </p:set>
                                  </p:childTnLst>
                                </p:cTn>
                              </p:par>
                              <p:par>
                                <p:cTn id="56" presetID="1" presetClass="exit" presetSubtype="0" fill="hold" nodeType="withEffect">
                                  <p:stCondLst>
                                    <p:cond delay="0"/>
                                  </p:stCondLst>
                                  <p:childTnLst>
                                    <p:set>
                                      <p:cBhvr>
                                        <p:cTn id="57" dur="1" fill="hold">
                                          <p:stCondLst>
                                            <p:cond delay="0"/>
                                          </p:stCondLst>
                                        </p:cTn>
                                        <p:tgtEl>
                                          <p:spTgt spid="78"/>
                                        </p:tgtEl>
                                        <p:attrNameLst>
                                          <p:attrName>style.visibility</p:attrName>
                                        </p:attrNameLst>
                                      </p:cBhvr>
                                      <p:to>
                                        <p:strVal val="hidden"/>
                                      </p:to>
                                    </p:set>
                                  </p:childTnLst>
                                </p:cTn>
                              </p:par>
                              <p:par>
                                <p:cTn id="58" presetID="1" presetClass="exit" presetSubtype="0" fill="hold" nodeType="withEffect">
                                  <p:stCondLst>
                                    <p:cond delay="0"/>
                                  </p:stCondLst>
                                  <p:childTnLst>
                                    <p:set>
                                      <p:cBhvr>
                                        <p:cTn id="59" dur="1" fill="hold">
                                          <p:stCondLst>
                                            <p:cond delay="0"/>
                                          </p:stCondLst>
                                        </p:cTn>
                                        <p:tgtEl>
                                          <p:spTgt spid="84"/>
                                        </p:tgtEl>
                                        <p:attrNameLst>
                                          <p:attrName>style.visibility</p:attrName>
                                        </p:attrNameLst>
                                      </p:cBhvr>
                                      <p:to>
                                        <p:strVal val="hidden"/>
                                      </p:to>
                                    </p:set>
                                  </p:childTnLst>
                                </p:cTn>
                              </p:par>
                              <p:par>
                                <p:cTn id="60" presetID="1" presetClass="exit" presetSubtype="0" fill="hold" nodeType="withEffect">
                                  <p:stCondLst>
                                    <p:cond delay="0"/>
                                  </p:stCondLst>
                                  <p:childTnLst>
                                    <p:set>
                                      <p:cBhvr>
                                        <p:cTn id="61" dur="1" fill="hold">
                                          <p:stCondLst>
                                            <p:cond delay="0"/>
                                          </p:stCondLst>
                                        </p:cTn>
                                        <p:tgtEl>
                                          <p:spTgt spid="75"/>
                                        </p:tgtEl>
                                        <p:attrNameLst>
                                          <p:attrName>style.visibility</p:attrName>
                                        </p:attrNameLst>
                                      </p:cBhvr>
                                      <p:to>
                                        <p:strVal val="hidden"/>
                                      </p:to>
                                    </p:set>
                                  </p:childTnLst>
                                </p:cTn>
                              </p:par>
                              <p:par>
                                <p:cTn id="62" presetID="1" presetClass="exit" presetSubtype="0" fill="hold" nodeType="withEffect">
                                  <p:stCondLst>
                                    <p:cond delay="0"/>
                                  </p:stCondLst>
                                  <p:childTnLst>
                                    <p:set>
                                      <p:cBhvr>
                                        <p:cTn id="63" dur="1" fill="hold">
                                          <p:stCondLst>
                                            <p:cond delay="0"/>
                                          </p:stCondLst>
                                        </p:cTn>
                                        <p:tgtEl>
                                          <p:spTgt spid="93"/>
                                        </p:tgtEl>
                                        <p:attrNameLst>
                                          <p:attrName>style.visibility</p:attrName>
                                        </p:attrNameLst>
                                      </p:cBhvr>
                                      <p:to>
                                        <p:strVal val="hidden"/>
                                      </p:to>
                                    </p:set>
                                  </p:childTnLst>
                                </p:cTn>
                              </p:par>
                              <p:par>
                                <p:cTn id="64" presetID="10" presetClass="entr" presetSubtype="0" fill="hold" grpId="0" nodeType="withEffect">
                                  <p:stCondLst>
                                    <p:cond delay="0"/>
                                  </p:stCondLst>
                                  <p:childTnLst>
                                    <p:set>
                                      <p:cBhvr>
                                        <p:cTn id="65" dur="1" fill="hold">
                                          <p:stCondLst>
                                            <p:cond delay="0"/>
                                          </p:stCondLst>
                                        </p:cTn>
                                        <p:tgtEl>
                                          <p:spTgt spid="39"/>
                                        </p:tgtEl>
                                        <p:attrNameLst>
                                          <p:attrName>style.visibility</p:attrName>
                                        </p:attrNameLst>
                                      </p:cBhvr>
                                      <p:to>
                                        <p:strVal val="visible"/>
                                      </p:to>
                                    </p:set>
                                    <p:animEffect transition="in" filter="fade">
                                      <p:cBhvr>
                                        <p:cTn id="66" dur="500"/>
                                        <p:tgtEl>
                                          <p:spTgt spid="39"/>
                                        </p:tgtEl>
                                      </p:cBhvr>
                                    </p:animEffect>
                                  </p:childTnLst>
                                </p:cTn>
                              </p:par>
                              <p:par>
                                <p:cTn id="67" presetID="10" presetClass="entr" presetSubtype="0" fill="hold" grpId="0" nodeType="withEffect">
                                  <p:stCondLst>
                                    <p:cond delay="0"/>
                                  </p:stCondLst>
                                  <p:childTnLst>
                                    <p:set>
                                      <p:cBhvr>
                                        <p:cTn id="68" dur="1" fill="hold">
                                          <p:stCondLst>
                                            <p:cond delay="0"/>
                                          </p:stCondLst>
                                        </p:cTn>
                                        <p:tgtEl>
                                          <p:spTgt spid="40"/>
                                        </p:tgtEl>
                                        <p:attrNameLst>
                                          <p:attrName>style.visibility</p:attrName>
                                        </p:attrNameLst>
                                      </p:cBhvr>
                                      <p:to>
                                        <p:strVal val="visible"/>
                                      </p:to>
                                    </p:set>
                                    <p:animEffect transition="in" filter="fade">
                                      <p:cBhvr>
                                        <p:cTn id="69" dur="500"/>
                                        <p:tgtEl>
                                          <p:spTgt spid="40"/>
                                        </p:tgtEl>
                                      </p:cBhvr>
                                    </p:animEffect>
                                  </p:childTnLst>
                                </p:cTn>
                              </p:par>
                            </p:childTnLst>
                          </p:cTn>
                        </p:par>
                        <p:par>
                          <p:cTn id="70" fill="hold">
                            <p:stCondLst>
                              <p:cond delay="500"/>
                            </p:stCondLst>
                            <p:childTnLst>
                              <p:par>
                                <p:cTn id="71" presetID="10" presetClass="entr" presetSubtype="0" fill="hold" nodeType="afterEffect">
                                  <p:stCondLst>
                                    <p:cond delay="0"/>
                                  </p:stCondLst>
                                  <p:childTnLst>
                                    <p:set>
                                      <p:cBhvr>
                                        <p:cTn id="72" dur="1" fill="hold">
                                          <p:stCondLst>
                                            <p:cond delay="0"/>
                                          </p:stCondLst>
                                        </p:cTn>
                                        <p:tgtEl>
                                          <p:spTgt spid="22"/>
                                        </p:tgtEl>
                                        <p:attrNameLst>
                                          <p:attrName>style.visibility</p:attrName>
                                        </p:attrNameLst>
                                      </p:cBhvr>
                                      <p:to>
                                        <p:strVal val="visible"/>
                                      </p:to>
                                    </p:set>
                                    <p:animEffect transition="in" filter="fade">
                                      <p:cBhvr>
                                        <p:cTn id="73" dur="500"/>
                                        <p:tgtEl>
                                          <p:spTgt spid="22"/>
                                        </p:tgtEl>
                                      </p:cBhvr>
                                    </p:animEffect>
                                  </p:childTnLst>
                                </p:cTn>
                              </p:par>
                            </p:childTnLst>
                          </p:cTn>
                        </p:par>
                        <p:par>
                          <p:cTn id="74" fill="hold">
                            <p:stCondLst>
                              <p:cond delay="1000"/>
                            </p:stCondLst>
                            <p:childTnLst>
                              <p:par>
                                <p:cTn id="75" presetID="10" presetClass="entr" presetSubtype="0" fill="hold" nodeType="afterEffect">
                                  <p:stCondLst>
                                    <p:cond delay="0"/>
                                  </p:stCondLst>
                                  <p:childTnLst>
                                    <p:set>
                                      <p:cBhvr>
                                        <p:cTn id="76" dur="1" fill="hold">
                                          <p:stCondLst>
                                            <p:cond delay="0"/>
                                          </p:stCondLst>
                                        </p:cTn>
                                        <p:tgtEl>
                                          <p:spTgt spid="32"/>
                                        </p:tgtEl>
                                        <p:attrNameLst>
                                          <p:attrName>style.visibility</p:attrName>
                                        </p:attrNameLst>
                                      </p:cBhvr>
                                      <p:to>
                                        <p:strVal val="visible"/>
                                      </p:to>
                                    </p:set>
                                    <p:animEffect transition="in" filter="fade">
                                      <p:cBhvr>
                                        <p:cTn id="77" dur="500"/>
                                        <p:tgtEl>
                                          <p:spTgt spid="32"/>
                                        </p:tgtEl>
                                      </p:cBhvr>
                                    </p:animEffect>
                                  </p:childTnLst>
                                </p:cTn>
                              </p:par>
                            </p:childTnLst>
                          </p:cTn>
                        </p:par>
                        <p:par>
                          <p:cTn id="78" fill="hold">
                            <p:stCondLst>
                              <p:cond delay="1500"/>
                            </p:stCondLst>
                            <p:childTnLst>
                              <p:par>
                                <p:cTn id="79" presetID="10" presetClass="entr" presetSubtype="0" fill="hold" nodeType="afterEffect">
                                  <p:stCondLst>
                                    <p:cond delay="0"/>
                                  </p:stCondLst>
                                  <p:childTnLst>
                                    <p:set>
                                      <p:cBhvr>
                                        <p:cTn id="80" dur="1" fill="hold">
                                          <p:stCondLst>
                                            <p:cond delay="0"/>
                                          </p:stCondLst>
                                        </p:cTn>
                                        <p:tgtEl>
                                          <p:spTgt spid="30"/>
                                        </p:tgtEl>
                                        <p:attrNameLst>
                                          <p:attrName>style.visibility</p:attrName>
                                        </p:attrNameLst>
                                      </p:cBhvr>
                                      <p:to>
                                        <p:strVal val="visible"/>
                                      </p:to>
                                    </p:set>
                                    <p:animEffect transition="in" filter="fade">
                                      <p:cBhvr>
                                        <p:cTn id="81" dur="500"/>
                                        <p:tgtEl>
                                          <p:spTgt spid="30"/>
                                        </p:tgtEl>
                                      </p:cBhvr>
                                    </p:animEffect>
                                  </p:childTnLst>
                                </p:cTn>
                              </p:par>
                            </p:childTnLst>
                          </p:cTn>
                        </p:par>
                        <p:par>
                          <p:cTn id="82" fill="hold">
                            <p:stCondLst>
                              <p:cond delay="2000"/>
                            </p:stCondLst>
                            <p:childTnLst>
                              <p:par>
                                <p:cTn id="83" presetID="10" presetClass="entr" presetSubtype="0" fill="hold" nodeType="afterEffect">
                                  <p:stCondLst>
                                    <p:cond delay="0"/>
                                  </p:stCondLst>
                                  <p:childTnLst>
                                    <p:set>
                                      <p:cBhvr>
                                        <p:cTn id="84" dur="1" fill="hold">
                                          <p:stCondLst>
                                            <p:cond delay="0"/>
                                          </p:stCondLst>
                                        </p:cTn>
                                        <p:tgtEl>
                                          <p:spTgt spid="28"/>
                                        </p:tgtEl>
                                        <p:attrNameLst>
                                          <p:attrName>style.visibility</p:attrName>
                                        </p:attrNameLst>
                                      </p:cBhvr>
                                      <p:to>
                                        <p:strVal val="visible"/>
                                      </p:to>
                                    </p:set>
                                    <p:animEffect transition="in" filter="fade">
                                      <p:cBhvr>
                                        <p:cTn id="85" dur="500"/>
                                        <p:tgtEl>
                                          <p:spTgt spid="28"/>
                                        </p:tgtEl>
                                      </p:cBhvr>
                                    </p:animEffect>
                                  </p:childTnLst>
                                </p:cTn>
                              </p:par>
                            </p:childTnLst>
                          </p:cTn>
                        </p:par>
                        <p:par>
                          <p:cTn id="86" fill="hold">
                            <p:stCondLst>
                              <p:cond delay="2500"/>
                            </p:stCondLst>
                            <p:childTnLst>
                              <p:par>
                                <p:cTn id="87" presetID="10" presetClass="entr" presetSubtype="0" fill="hold" nodeType="afterEffect">
                                  <p:stCondLst>
                                    <p:cond delay="0"/>
                                  </p:stCondLst>
                                  <p:childTnLst>
                                    <p:set>
                                      <p:cBhvr>
                                        <p:cTn id="88" dur="1" fill="hold">
                                          <p:stCondLst>
                                            <p:cond delay="0"/>
                                          </p:stCondLst>
                                        </p:cTn>
                                        <p:tgtEl>
                                          <p:spTgt spid="36"/>
                                        </p:tgtEl>
                                        <p:attrNameLst>
                                          <p:attrName>style.visibility</p:attrName>
                                        </p:attrNameLst>
                                      </p:cBhvr>
                                      <p:to>
                                        <p:strVal val="visible"/>
                                      </p:to>
                                    </p:set>
                                    <p:animEffect transition="in" filter="fade">
                                      <p:cBhvr>
                                        <p:cTn id="89" dur="500"/>
                                        <p:tgtEl>
                                          <p:spTgt spid="36"/>
                                        </p:tgtEl>
                                      </p:cBhvr>
                                    </p:animEffect>
                                  </p:childTnLst>
                                </p:cTn>
                              </p:par>
                            </p:childTnLst>
                          </p:cTn>
                        </p:par>
                        <p:par>
                          <p:cTn id="90" fill="hold">
                            <p:stCondLst>
                              <p:cond delay="3000"/>
                            </p:stCondLst>
                            <p:childTnLst>
                              <p:par>
                                <p:cTn id="91" presetID="10" presetClass="entr" presetSubtype="0" fill="hold" nodeType="afterEffect">
                                  <p:stCondLst>
                                    <p:cond delay="0"/>
                                  </p:stCondLst>
                                  <p:childTnLst>
                                    <p:set>
                                      <p:cBhvr>
                                        <p:cTn id="92" dur="1" fill="hold">
                                          <p:stCondLst>
                                            <p:cond delay="0"/>
                                          </p:stCondLst>
                                        </p:cTn>
                                        <p:tgtEl>
                                          <p:spTgt spid="24"/>
                                        </p:tgtEl>
                                        <p:attrNameLst>
                                          <p:attrName>style.visibility</p:attrName>
                                        </p:attrNameLst>
                                      </p:cBhvr>
                                      <p:to>
                                        <p:strVal val="visible"/>
                                      </p:to>
                                    </p:set>
                                    <p:animEffect transition="in" filter="fade">
                                      <p:cBhvr>
                                        <p:cTn id="93" dur="500"/>
                                        <p:tgtEl>
                                          <p:spTgt spid="24"/>
                                        </p:tgtEl>
                                      </p:cBhvr>
                                    </p:animEffect>
                                  </p:childTnLst>
                                </p:cTn>
                              </p:par>
                            </p:childTnLst>
                          </p:cTn>
                        </p:par>
                        <p:par>
                          <p:cTn id="94" fill="hold">
                            <p:stCondLst>
                              <p:cond delay="3500"/>
                            </p:stCondLst>
                            <p:childTnLst>
                              <p:par>
                                <p:cTn id="95" presetID="10" presetClass="entr" presetSubtype="0" fill="hold" nodeType="afterEffect">
                                  <p:stCondLst>
                                    <p:cond delay="0"/>
                                  </p:stCondLst>
                                  <p:childTnLst>
                                    <p:set>
                                      <p:cBhvr>
                                        <p:cTn id="96" dur="1" fill="hold">
                                          <p:stCondLst>
                                            <p:cond delay="0"/>
                                          </p:stCondLst>
                                        </p:cTn>
                                        <p:tgtEl>
                                          <p:spTgt spid="26"/>
                                        </p:tgtEl>
                                        <p:attrNameLst>
                                          <p:attrName>style.visibility</p:attrName>
                                        </p:attrNameLst>
                                      </p:cBhvr>
                                      <p:to>
                                        <p:strVal val="visible"/>
                                      </p:to>
                                    </p:set>
                                    <p:animEffect transition="in" filter="fade">
                                      <p:cBhvr>
                                        <p:cTn id="97" dur="500"/>
                                        <p:tgtEl>
                                          <p:spTgt spid="26"/>
                                        </p:tgtEl>
                                      </p:cBhvr>
                                    </p:animEffect>
                                  </p:childTnLst>
                                </p:cTn>
                              </p:par>
                            </p:childTnLst>
                          </p:cTn>
                        </p:par>
                        <p:par>
                          <p:cTn id="98" fill="hold">
                            <p:stCondLst>
                              <p:cond delay="4000"/>
                            </p:stCondLst>
                            <p:childTnLst>
                              <p:par>
                                <p:cTn id="99" presetID="10" presetClass="entr" presetSubtype="0" fill="hold" nodeType="afterEffect">
                                  <p:stCondLst>
                                    <p:cond delay="0"/>
                                  </p:stCondLst>
                                  <p:childTnLst>
                                    <p:set>
                                      <p:cBhvr>
                                        <p:cTn id="100" dur="1" fill="hold">
                                          <p:stCondLst>
                                            <p:cond delay="0"/>
                                          </p:stCondLst>
                                        </p:cTn>
                                        <p:tgtEl>
                                          <p:spTgt spid="34"/>
                                        </p:tgtEl>
                                        <p:attrNameLst>
                                          <p:attrName>style.visibility</p:attrName>
                                        </p:attrNameLst>
                                      </p:cBhvr>
                                      <p:to>
                                        <p:strVal val="visible"/>
                                      </p:to>
                                    </p:set>
                                    <p:animEffect transition="in" filter="fade">
                                      <p:cBhvr>
                                        <p:cTn id="101" dur="500"/>
                                        <p:tgtEl>
                                          <p:spTgt spid="34"/>
                                        </p:tgtEl>
                                      </p:cBhvr>
                                    </p:animEffect>
                                  </p:childTnLst>
                                </p:cTn>
                              </p:par>
                            </p:childTnLst>
                          </p:cTn>
                        </p:par>
                        <p:par>
                          <p:cTn id="102" fill="hold">
                            <p:stCondLst>
                              <p:cond delay="4500"/>
                            </p:stCondLst>
                            <p:childTnLst>
                              <p:par>
                                <p:cTn id="103" presetID="10" presetClass="entr" presetSubtype="0" fill="hold" nodeType="afterEffect">
                                  <p:stCondLst>
                                    <p:cond delay="0"/>
                                  </p:stCondLst>
                                  <p:childTnLst>
                                    <p:set>
                                      <p:cBhvr>
                                        <p:cTn id="104" dur="1" fill="hold">
                                          <p:stCondLst>
                                            <p:cond delay="0"/>
                                          </p:stCondLst>
                                        </p:cTn>
                                        <p:tgtEl>
                                          <p:spTgt spid="38"/>
                                        </p:tgtEl>
                                        <p:attrNameLst>
                                          <p:attrName>style.visibility</p:attrName>
                                        </p:attrNameLst>
                                      </p:cBhvr>
                                      <p:to>
                                        <p:strVal val="visible"/>
                                      </p:to>
                                    </p:set>
                                    <p:animEffect transition="in" filter="fade">
                                      <p:cBhvr>
                                        <p:cTn id="105" dur="500"/>
                                        <p:tgtEl>
                                          <p:spTgt spid="38"/>
                                        </p:tgtEl>
                                      </p:cBhvr>
                                    </p:animEffect>
                                  </p:childTnLst>
                                </p:cTn>
                              </p:par>
                            </p:childTnLst>
                          </p:cTn>
                        </p:par>
                      </p:childTnLst>
                    </p:cTn>
                  </p:par>
                  <p:par>
                    <p:cTn id="106" fill="hold">
                      <p:stCondLst>
                        <p:cond delay="indefinite"/>
                      </p:stCondLst>
                      <p:childTnLst>
                        <p:par>
                          <p:cTn id="107" fill="hold">
                            <p:stCondLst>
                              <p:cond delay="0"/>
                            </p:stCondLst>
                            <p:childTnLst>
                              <p:par>
                                <p:cTn id="108" presetID="10" presetClass="entr" presetSubtype="0" fill="hold" grpId="0" nodeType="clickEffect">
                                  <p:stCondLst>
                                    <p:cond delay="0"/>
                                  </p:stCondLst>
                                  <p:childTnLst>
                                    <p:set>
                                      <p:cBhvr>
                                        <p:cTn id="109" dur="1" fill="hold">
                                          <p:stCondLst>
                                            <p:cond delay="0"/>
                                          </p:stCondLst>
                                        </p:cTn>
                                        <p:tgtEl>
                                          <p:spTgt spid="10"/>
                                        </p:tgtEl>
                                        <p:attrNameLst>
                                          <p:attrName>style.visibility</p:attrName>
                                        </p:attrNameLst>
                                      </p:cBhvr>
                                      <p:to>
                                        <p:strVal val="visible"/>
                                      </p:to>
                                    </p:set>
                                    <p:animEffect transition="in" filter="fade">
                                      <p:cBhvr>
                                        <p:cTn id="110" dur="500"/>
                                        <p:tgtEl>
                                          <p:spTgt spid="10"/>
                                        </p:tgtEl>
                                      </p:cBhvr>
                                    </p:animEffect>
                                  </p:childTnLst>
                                </p:cTn>
                              </p:par>
                              <p:par>
                                <p:cTn id="111" presetID="10" presetClass="entr" presetSubtype="0" fill="hold" nodeType="withEffect">
                                  <p:stCondLst>
                                    <p:cond delay="0"/>
                                  </p:stCondLst>
                                  <p:childTnLst>
                                    <p:set>
                                      <p:cBhvr>
                                        <p:cTn id="112" dur="1" fill="hold">
                                          <p:stCondLst>
                                            <p:cond delay="0"/>
                                          </p:stCondLst>
                                        </p:cTn>
                                        <p:tgtEl>
                                          <p:spTgt spid="2"/>
                                        </p:tgtEl>
                                        <p:attrNameLst>
                                          <p:attrName>style.visibility</p:attrName>
                                        </p:attrNameLst>
                                      </p:cBhvr>
                                      <p:to>
                                        <p:strVal val="visible"/>
                                      </p:to>
                                    </p:set>
                                    <p:animEffect transition="in" filter="fade">
                                      <p:cBhvr>
                                        <p:cTn id="113"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0" grpId="0"/>
      <p:bldP spid="39" grpId="0"/>
      <p:bldP spid="4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p:cNvSpPr/>
          <p:nvPr/>
        </p:nvSpPr>
        <p:spPr>
          <a:xfrm>
            <a:off x="715270" y="2442301"/>
            <a:ext cx="7622035" cy="155842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p:cNvSpPr/>
          <p:nvPr/>
        </p:nvSpPr>
        <p:spPr>
          <a:xfrm>
            <a:off x="5796626" y="2442301"/>
            <a:ext cx="2540679" cy="513565"/>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p:cNvSpPr/>
          <p:nvPr/>
        </p:nvSpPr>
        <p:spPr>
          <a:xfrm>
            <a:off x="3255947" y="3487158"/>
            <a:ext cx="2540679" cy="513565"/>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p:cNvSpPr/>
          <p:nvPr/>
        </p:nvSpPr>
        <p:spPr>
          <a:xfrm>
            <a:off x="709937" y="2965457"/>
            <a:ext cx="2540679" cy="513565"/>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itle 20"/>
          <p:cNvSpPr txBox="1">
            <a:spLocks/>
          </p:cNvSpPr>
          <p:nvPr/>
        </p:nvSpPr>
        <p:spPr>
          <a:xfrm>
            <a:off x="531590" y="525553"/>
            <a:ext cx="8220075" cy="994306"/>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dirty="0">
                <a:solidFill>
                  <a:srgbClr val="11743A"/>
                </a:solidFill>
              </a:rPr>
              <a:t>Escape the Cave – Clue 2</a:t>
            </a:r>
            <a:endParaRPr lang="en-GB" dirty="0">
              <a:solidFill>
                <a:srgbClr val="11743A"/>
              </a:solidFill>
              <a:latin typeface="+mn-lt"/>
            </a:endParaRPr>
          </a:p>
        </p:txBody>
      </p:sp>
      <p:sp>
        <p:nvSpPr>
          <p:cNvPr id="4" name="Rectangle 3"/>
          <p:cNvSpPr/>
          <p:nvPr/>
        </p:nvSpPr>
        <p:spPr>
          <a:xfrm>
            <a:off x="704605" y="1701366"/>
            <a:ext cx="7632700" cy="276999"/>
          </a:xfrm>
          <a:prstGeom prst="rect">
            <a:avLst/>
          </a:prstGeom>
        </p:spPr>
        <p:txBody>
          <a:bodyPr wrap="square" lIns="0" tIns="0" rIns="0" bIns="0">
            <a:spAutoFit/>
          </a:bodyPr>
          <a:lstStyle/>
          <a:p>
            <a:pPr>
              <a:lnSpc>
                <a:spcPct val="100000"/>
              </a:lnSpc>
              <a:spcBef>
                <a:spcPct val="0"/>
              </a:spcBef>
              <a:buFontTx/>
              <a:buNone/>
            </a:pPr>
            <a:r>
              <a:rPr lang="en-GB" altLang="en-US" dirty="0"/>
              <a:t>How many of these are real types of natural rock?</a:t>
            </a:r>
          </a:p>
        </p:txBody>
      </p:sp>
      <p:sp>
        <p:nvSpPr>
          <p:cNvPr id="10" name="Rectangle 9"/>
          <p:cNvSpPr/>
          <p:nvPr/>
        </p:nvSpPr>
        <p:spPr>
          <a:xfrm>
            <a:off x="704605" y="4679974"/>
            <a:ext cx="7632700" cy="276999"/>
          </a:xfrm>
          <a:prstGeom prst="rect">
            <a:avLst/>
          </a:prstGeom>
        </p:spPr>
        <p:txBody>
          <a:bodyPr wrap="square" lIns="0" tIns="0" rIns="0" bIns="0">
            <a:spAutoFit/>
          </a:bodyPr>
          <a:lstStyle/>
          <a:p>
            <a:pPr>
              <a:lnSpc>
                <a:spcPct val="100000"/>
              </a:lnSpc>
              <a:spcBef>
                <a:spcPct val="0"/>
              </a:spcBef>
              <a:buFontTx/>
              <a:buNone/>
            </a:pPr>
            <a:r>
              <a:rPr lang="en-GB" altLang="en-US" dirty="0"/>
              <a:t>Metamorphic, igneous and sedimentary are natural types of rock.</a:t>
            </a:r>
            <a:endParaRPr lang="en-GB" altLang="en-US" sz="2800" b="1" dirty="0"/>
          </a:p>
        </p:txBody>
      </p:sp>
      <p:graphicFrame>
        <p:nvGraphicFramePr>
          <p:cNvPr id="11" name="Table 10">
            <a:extLst>
              <a:ext uri="{FF2B5EF4-FFF2-40B4-BE49-F238E27FC236}">
                <a16:creationId xmlns:a16="http://schemas.microsoft.com/office/drawing/2014/main" id="{26F37FC6-B7F0-4DE8-8AA2-9911E8192EBA}"/>
              </a:ext>
            </a:extLst>
          </p:cNvPr>
          <p:cNvGraphicFramePr>
            <a:graphicFrameLocks noGrp="1"/>
          </p:cNvGraphicFramePr>
          <p:nvPr>
            <p:extLst>
              <p:ext uri="{D42A27DB-BD31-4B8C-83A1-F6EECF244321}">
                <p14:modId xmlns:p14="http://schemas.microsoft.com/office/powerpoint/2010/main" val="1462092766"/>
              </p:ext>
            </p:extLst>
          </p:nvPr>
        </p:nvGraphicFramePr>
        <p:xfrm>
          <a:off x="709937" y="2433920"/>
          <a:ext cx="7632700" cy="1574940"/>
        </p:xfrm>
        <a:graphic>
          <a:graphicData uri="http://schemas.openxmlformats.org/drawingml/2006/table">
            <a:tbl>
              <a:tblPr firstRow="1" firstCol="1" bandRow="1">
                <a:tableStyleId>{D7AC3CCA-C797-4891-BE02-D94E43425B78}</a:tableStyleId>
              </a:tblPr>
              <a:tblGrid>
                <a:gridCol w="2544051">
                  <a:extLst>
                    <a:ext uri="{9D8B030D-6E8A-4147-A177-3AD203B41FA5}">
                      <a16:colId xmlns:a16="http://schemas.microsoft.com/office/drawing/2014/main" val="141495737"/>
                    </a:ext>
                  </a:extLst>
                </a:gridCol>
                <a:gridCol w="2544051">
                  <a:extLst>
                    <a:ext uri="{9D8B030D-6E8A-4147-A177-3AD203B41FA5}">
                      <a16:colId xmlns:a16="http://schemas.microsoft.com/office/drawing/2014/main" val="1551469373"/>
                    </a:ext>
                  </a:extLst>
                </a:gridCol>
                <a:gridCol w="2544598">
                  <a:extLst>
                    <a:ext uri="{9D8B030D-6E8A-4147-A177-3AD203B41FA5}">
                      <a16:colId xmlns:a16="http://schemas.microsoft.com/office/drawing/2014/main" val="3537149704"/>
                    </a:ext>
                  </a:extLst>
                </a:gridCol>
              </a:tblGrid>
              <a:tr h="524980">
                <a:tc>
                  <a:txBody>
                    <a:bodyPr/>
                    <a:lstStyle/>
                    <a:p>
                      <a:pPr algn="ctr">
                        <a:lnSpc>
                          <a:spcPct val="107000"/>
                        </a:lnSpc>
                        <a:spcAft>
                          <a:spcPts val="0"/>
                        </a:spcAft>
                      </a:pPr>
                      <a:r>
                        <a:rPr lang="en-GB" sz="1800" b="0" dirty="0">
                          <a:effectLst/>
                        </a:rPr>
                        <a:t>noxious</a:t>
                      </a:r>
                      <a:endParaRPr lang="en-GB" sz="105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0853" marR="60853" marT="0" marB="0" anchor="ctr">
                    <a:noFill/>
                  </a:tcPr>
                </a:tc>
                <a:tc>
                  <a:txBody>
                    <a:bodyPr/>
                    <a:lstStyle/>
                    <a:p>
                      <a:pPr algn="ctr">
                        <a:lnSpc>
                          <a:spcPct val="107000"/>
                        </a:lnSpc>
                        <a:spcAft>
                          <a:spcPts val="0"/>
                        </a:spcAft>
                      </a:pPr>
                      <a:r>
                        <a:rPr lang="en-GB" sz="1800" b="0" dirty="0">
                          <a:effectLst/>
                        </a:rPr>
                        <a:t>caption</a:t>
                      </a:r>
                      <a:endParaRPr lang="en-GB" sz="105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0853" marR="60853" marT="0" marB="0" anchor="ctr">
                    <a:noFill/>
                  </a:tcPr>
                </a:tc>
                <a:tc>
                  <a:txBody>
                    <a:bodyPr/>
                    <a:lstStyle/>
                    <a:p>
                      <a:pPr algn="ctr">
                        <a:lnSpc>
                          <a:spcPct val="107000"/>
                        </a:lnSpc>
                        <a:spcAft>
                          <a:spcPts val="0"/>
                        </a:spcAft>
                      </a:pPr>
                      <a:r>
                        <a:rPr lang="en-GB" sz="1800" b="0" dirty="0">
                          <a:effectLst/>
                        </a:rPr>
                        <a:t>metamorphic</a:t>
                      </a:r>
                      <a:endParaRPr lang="en-GB" sz="1050" b="0" dirty="0">
                        <a:solidFill>
                          <a:srgbClr val="00B050"/>
                        </a:solidFill>
                        <a:effectLst/>
                        <a:latin typeface="Calibri" panose="020F0502020204030204" pitchFamily="34" charset="0"/>
                        <a:ea typeface="Calibri" panose="020F0502020204030204" pitchFamily="34" charset="0"/>
                        <a:cs typeface="Times New Roman" panose="02020603050405020304" pitchFamily="18" charset="0"/>
                      </a:endParaRPr>
                    </a:p>
                  </a:txBody>
                  <a:tcPr marL="60853" marR="60853" marT="0" marB="0" anchor="ctr">
                    <a:noFill/>
                  </a:tcPr>
                </a:tc>
                <a:extLst>
                  <a:ext uri="{0D108BD9-81ED-4DB2-BD59-A6C34878D82A}">
                    <a16:rowId xmlns:a16="http://schemas.microsoft.com/office/drawing/2014/main" val="1469871368"/>
                  </a:ext>
                </a:extLst>
              </a:tr>
              <a:tr h="524980">
                <a:tc>
                  <a:txBody>
                    <a:bodyPr/>
                    <a:lstStyle/>
                    <a:p>
                      <a:pPr algn="ctr">
                        <a:lnSpc>
                          <a:spcPct val="107000"/>
                        </a:lnSpc>
                        <a:spcAft>
                          <a:spcPts val="0"/>
                        </a:spcAft>
                      </a:pPr>
                      <a:r>
                        <a:rPr lang="en-GB" sz="1800" b="0" dirty="0">
                          <a:effectLst/>
                        </a:rPr>
                        <a:t>igneous</a:t>
                      </a:r>
                      <a:endParaRPr lang="en-GB" sz="1050" b="0" dirty="0">
                        <a:solidFill>
                          <a:srgbClr val="00B050"/>
                        </a:solidFill>
                        <a:effectLst/>
                        <a:latin typeface="Calibri" panose="020F0502020204030204" pitchFamily="34" charset="0"/>
                        <a:ea typeface="Calibri" panose="020F0502020204030204" pitchFamily="34" charset="0"/>
                        <a:cs typeface="Times New Roman" panose="02020603050405020304" pitchFamily="18" charset="0"/>
                      </a:endParaRPr>
                    </a:p>
                  </a:txBody>
                  <a:tcPr marL="60853" marR="60853" marT="0" marB="0" anchor="ctr">
                    <a:noFill/>
                  </a:tcPr>
                </a:tc>
                <a:tc>
                  <a:txBody>
                    <a:bodyPr/>
                    <a:lstStyle/>
                    <a:p>
                      <a:pPr algn="ctr">
                        <a:lnSpc>
                          <a:spcPct val="107000"/>
                        </a:lnSpc>
                        <a:spcAft>
                          <a:spcPts val="0"/>
                        </a:spcAft>
                      </a:pPr>
                      <a:r>
                        <a:rPr lang="en-GB" sz="1800">
                          <a:effectLst/>
                        </a:rPr>
                        <a:t>verdant</a:t>
                      </a:r>
                      <a:endParaRPr lang="en-GB" sz="1050" b="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0853" marR="60853" marT="0" marB="0" anchor="ctr">
                    <a:noFill/>
                  </a:tcPr>
                </a:tc>
                <a:tc>
                  <a:txBody>
                    <a:bodyPr/>
                    <a:lstStyle/>
                    <a:p>
                      <a:pPr algn="ctr">
                        <a:lnSpc>
                          <a:spcPct val="107000"/>
                        </a:lnSpc>
                        <a:spcAft>
                          <a:spcPts val="0"/>
                        </a:spcAft>
                      </a:pPr>
                      <a:r>
                        <a:rPr lang="en-GB" sz="1800" dirty="0">
                          <a:effectLst/>
                        </a:rPr>
                        <a:t>adhesive</a:t>
                      </a:r>
                      <a:endParaRPr lang="en-GB" sz="105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0853" marR="60853" marT="0" marB="0" anchor="ctr">
                    <a:noFill/>
                  </a:tcPr>
                </a:tc>
                <a:extLst>
                  <a:ext uri="{0D108BD9-81ED-4DB2-BD59-A6C34878D82A}">
                    <a16:rowId xmlns:a16="http://schemas.microsoft.com/office/drawing/2014/main" val="1517163769"/>
                  </a:ext>
                </a:extLst>
              </a:tr>
              <a:tr h="524980">
                <a:tc>
                  <a:txBody>
                    <a:bodyPr/>
                    <a:lstStyle/>
                    <a:p>
                      <a:pPr algn="ctr">
                        <a:lnSpc>
                          <a:spcPct val="107000"/>
                        </a:lnSpc>
                        <a:spcAft>
                          <a:spcPts val="0"/>
                        </a:spcAft>
                      </a:pPr>
                      <a:r>
                        <a:rPr lang="en-GB" sz="1800" b="0" dirty="0">
                          <a:effectLst/>
                        </a:rPr>
                        <a:t>brawny</a:t>
                      </a:r>
                      <a:endParaRPr lang="en-GB" sz="105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0853" marR="60853" marT="0" marB="0" anchor="ctr">
                    <a:noFill/>
                  </a:tcPr>
                </a:tc>
                <a:tc>
                  <a:txBody>
                    <a:bodyPr/>
                    <a:lstStyle/>
                    <a:p>
                      <a:pPr algn="ctr">
                        <a:lnSpc>
                          <a:spcPct val="107000"/>
                        </a:lnSpc>
                        <a:spcAft>
                          <a:spcPts val="0"/>
                        </a:spcAft>
                      </a:pPr>
                      <a:r>
                        <a:rPr lang="en-GB" sz="1800" dirty="0">
                          <a:effectLst/>
                        </a:rPr>
                        <a:t>sedimentary</a:t>
                      </a:r>
                      <a:endParaRPr lang="en-GB" sz="1050" b="0" dirty="0">
                        <a:solidFill>
                          <a:srgbClr val="00B050"/>
                        </a:solidFill>
                        <a:effectLst/>
                        <a:latin typeface="Calibri" panose="020F0502020204030204" pitchFamily="34" charset="0"/>
                        <a:ea typeface="Calibri" panose="020F0502020204030204" pitchFamily="34" charset="0"/>
                        <a:cs typeface="Times New Roman" panose="02020603050405020304" pitchFamily="18" charset="0"/>
                      </a:endParaRPr>
                    </a:p>
                  </a:txBody>
                  <a:tcPr marL="60853" marR="60853" marT="0" marB="0" anchor="ctr">
                    <a:noFill/>
                  </a:tcPr>
                </a:tc>
                <a:tc>
                  <a:txBody>
                    <a:bodyPr/>
                    <a:lstStyle/>
                    <a:p>
                      <a:pPr algn="ctr">
                        <a:lnSpc>
                          <a:spcPct val="107000"/>
                        </a:lnSpc>
                        <a:spcAft>
                          <a:spcPts val="0"/>
                        </a:spcAft>
                      </a:pPr>
                      <a:r>
                        <a:rPr lang="en-GB" sz="1800" dirty="0" err="1">
                          <a:effectLst/>
                        </a:rPr>
                        <a:t>corrod</a:t>
                      </a:r>
                      <a:endParaRPr lang="en-GB" sz="105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0853" marR="60853" marT="0" marB="0" anchor="ctr">
                    <a:noFill/>
                  </a:tcPr>
                </a:tc>
                <a:extLst>
                  <a:ext uri="{0D108BD9-81ED-4DB2-BD59-A6C34878D82A}">
                    <a16:rowId xmlns:a16="http://schemas.microsoft.com/office/drawing/2014/main" val="2073935313"/>
                  </a:ext>
                </a:extLst>
              </a:tr>
            </a:tbl>
          </a:graphicData>
        </a:graphic>
      </p:graphicFrame>
      <p:grpSp>
        <p:nvGrpSpPr>
          <p:cNvPr id="2" name="Group 1"/>
          <p:cNvGrpSpPr/>
          <p:nvPr/>
        </p:nvGrpSpPr>
        <p:grpSpPr>
          <a:xfrm>
            <a:off x="715270" y="5276980"/>
            <a:ext cx="7703929" cy="1012450"/>
            <a:chOff x="715270" y="5276980"/>
            <a:chExt cx="7703929" cy="1012450"/>
          </a:xfrm>
        </p:grpSpPr>
        <p:grpSp>
          <p:nvGrpSpPr>
            <p:cNvPr id="5" name="Group 4"/>
            <p:cNvGrpSpPr/>
            <p:nvPr/>
          </p:nvGrpSpPr>
          <p:grpSpPr>
            <a:xfrm>
              <a:off x="715270" y="5276980"/>
              <a:ext cx="7703929" cy="1012450"/>
              <a:chOff x="715270" y="5276980"/>
              <a:chExt cx="7703929" cy="1012450"/>
            </a:xfrm>
          </p:grpSpPr>
          <p:sp>
            <p:nvSpPr>
              <p:cNvPr id="6" name="Rectangle 5"/>
              <p:cNvSpPr/>
              <p:nvPr/>
            </p:nvSpPr>
            <p:spPr>
              <a:xfrm>
                <a:off x="715270" y="5276980"/>
                <a:ext cx="7703929" cy="1012450"/>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Rectangle 6"/>
              <p:cNvSpPr/>
              <p:nvPr/>
            </p:nvSpPr>
            <p:spPr>
              <a:xfrm>
                <a:off x="907646" y="5467350"/>
                <a:ext cx="6262650" cy="699829"/>
              </a:xfrm>
              <a:prstGeom prst="rect">
                <a:avLst/>
              </a:prstGeom>
              <a:solidFill>
                <a:srgbClr val="1174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0000"/>
                  </a:lnSpc>
                  <a:spcBef>
                    <a:spcPct val="0"/>
                  </a:spcBef>
                  <a:buFontTx/>
                  <a:buNone/>
                </a:pPr>
                <a:r>
                  <a:rPr lang="en-GB" altLang="en-US" dirty="0">
                    <a:solidFill>
                      <a:schemeClr val="bg1"/>
                    </a:solidFill>
                  </a:rPr>
                  <a:t> The </a:t>
                </a:r>
                <a:r>
                  <a:rPr lang="en-GB" altLang="en-US" b="1" dirty="0">
                    <a:solidFill>
                      <a:schemeClr val="bg1"/>
                    </a:solidFill>
                  </a:rPr>
                  <a:t>second</a:t>
                </a:r>
                <a:r>
                  <a:rPr lang="en-GB" altLang="en-US" dirty="0">
                    <a:solidFill>
                      <a:schemeClr val="bg1"/>
                    </a:solidFill>
                  </a:rPr>
                  <a:t> digit of the security code is three.</a:t>
                </a:r>
                <a:endParaRPr lang="en-GB" altLang="en-US" sz="2800" b="1" dirty="0">
                  <a:solidFill>
                    <a:schemeClr val="bg1"/>
                  </a:solidFill>
                </a:endParaRPr>
              </a:p>
            </p:txBody>
          </p:sp>
          <p:sp>
            <p:nvSpPr>
              <p:cNvPr id="9" name="Rectangle 8"/>
              <p:cNvSpPr/>
              <p:nvPr/>
            </p:nvSpPr>
            <p:spPr>
              <a:xfrm>
                <a:off x="7646430" y="5476822"/>
                <a:ext cx="487421" cy="639194"/>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solidFill>
                      <a:srgbClr val="11743A"/>
                    </a:solidFill>
                  </a:rPr>
                  <a:t>3</a:t>
                </a:r>
              </a:p>
            </p:txBody>
          </p:sp>
        </p:grpSp>
        <p:pic>
          <p:nvPicPr>
            <p:cNvPr id="16" name="Picture 15"/>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189494" y="5476822"/>
              <a:ext cx="437738" cy="690358"/>
            </a:xfrm>
            <a:prstGeom prst="rect">
              <a:avLst/>
            </a:prstGeom>
          </p:spPr>
        </p:pic>
      </p:grpSp>
      <p:sp>
        <p:nvSpPr>
          <p:cNvPr id="17" name="Rectangle 16">
            <a:hlinkClick r:id="rId3"/>
          </p:cNvPr>
          <p:cNvSpPr/>
          <p:nvPr/>
        </p:nvSpPr>
        <p:spPr>
          <a:xfrm>
            <a:off x="8513380" y="6537433"/>
            <a:ext cx="649224" cy="30025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0324897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fade">
                                      <p:cBhvr>
                                        <p:cTn id="15" dur="500"/>
                                        <p:tgtEl>
                                          <p:spTgt spid="15"/>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500"/>
                                        <p:tgtEl>
                                          <p:spTgt spid="12"/>
                                        </p:tgtEl>
                                      </p:cBhvr>
                                    </p:animEffect>
                                  </p:childTnLst>
                                </p:cTn>
                              </p:par>
                            </p:childTnLst>
                          </p:cTn>
                        </p:par>
                        <p:par>
                          <p:cTn id="21" fill="hold">
                            <p:stCondLst>
                              <p:cond delay="500"/>
                            </p:stCondLst>
                            <p:childTnLst>
                              <p:par>
                                <p:cTn id="22" presetID="10" presetClass="entr" presetSubtype="0" fill="hold" grpId="0" nodeType="after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fade">
                                      <p:cBhvr>
                                        <p:cTn id="24" dur="500"/>
                                        <p:tgtEl>
                                          <p:spTgt spid="13"/>
                                        </p:tgtEl>
                                      </p:cBhvr>
                                    </p:animEffect>
                                  </p:childTnLst>
                                </p:cTn>
                              </p:par>
                            </p:childTnLst>
                          </p:cTn>
                        </p:par>
                        <p:par>
                          <p:cTn id="25" fill="hold">
                            <p:stCondLst>
                              <p:cond delay="1000"/>
                            </p:stCondLst>
                            <p:childTnLst>
                              <p:par>
                                <p:cTn id="26" presetID="10" presetClass="entr" presetSubtype="0" fill="hold" grpId="0" nodeType="after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fade">
                                      <p:cBhvr>
                                        <p:cTn id="28" dur="500"/>
                                        <p:tgtEl>
                                          <p:spTgt spid="14"/>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fade">
                                      <p:cBhvr>
                                        <p:cTn id="33" dur="500"/>
                                        <p:tgtEl>
                                          <p:spTgt spid="10"/>
                                        </p:tgtEl>
                                      </p:cBhvr>
                                    </p:animEffect>
                                  </p:childTnLst>
                                </p:cTn>
                              </p:par>
                              <p:par>
                                <p:cTn id="34" presetID="10" presetClass="entr" presetSubtype="0" fill="hold" nodeType="withEffect">
                                  <p:stCondLst>
                                    <p:cond delay="0"/>
                                  </p:stCondLst>
                                  <p:childTnLst>
                                    <p:set>
                                      <p:cBhvr>
                                        <p:cTn id="35" dur="1" fill="hold">
                                          <p:stCondLst>
                                            <p:cond delay="0"/>
                                          </p:stCondLst>
                                        </p:cTn>
                                        <p:tgtEl>
                                          <p:spTgt spid="2"/>
                                        </p:tgtEl>
                                        <p:attrNameLst>
                                          <p:attrName>style.visibility</p:attrName>
                                        </p:attrNameLst>
                                      </p:cBhvr>
                                      <p:to>
                                        <p:strVal val="visible"/>
                                      </p:to>
                                    </p:set>
                                    <p:animEffect transition="in" filter="fade">
                                      <p:cBhvr>
                                        <p:cTn id="36"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4" grpId="0" animBg="1"/>
      <p:bldP spid="13" grpId="0" animBg="1"/>
      <p:bldP spid="12" grpId="0" animBg="1"/>
      <p:bldP spid="4" grpId="0"/>
      <p:bldP spid="1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 name="Table 19"/>
          <p:cNvGraphicFramePr>
            <a:graphicFrameLocks noGrp="1"/>
          </p:cNvGraphicFramePr>
          <p:nvPr>
            <p:extLst>
              <p:ext uri="{D42A27DB-BD31-4B8C-83A1-F6EECF244321}">
                <p14:modId xmlns:p14="http://schemas.microsoft.com/office/powerpoint/2010/main" val="1922403994"/>
              </p:ext>
            </p:extLst>
          </p:nvPr>
        </p:nvGraphicFramePr>
        <p:xfrm>
          <a:off x="738311" y="2744412"/>
          <a:ext cx="3032995" cy="333171"/>
        </p:xfrm>
        <a:graphic>
          <a:graphicData uri="http://schemas.openxmlformats.org/drawingml/2006/table">
            <a:tbl>
              <a:tblPr firstRow="1" bandRow="1">
                <a:tableStyleId>{D7AC3CCA-C797-4891-BE02-D94E43425B78}</a:tableStyleId>
              </a:tblPr>
              <a:tblGrid>
                <a:gridCol w="433285">
                  <a:extLst>
                    <a:ext uri="{9D8B030D-6E8A-4147-A177-3AD203B41FA5}">
                      <a16:colId xmlns:a16="http://schemas.microsoft.com/office/drawing/2014/main" val="1942374043"/>
                    </a:ext>
                  </a:extLst>
                </a:gridCol>
                <a:gridCol w="433285">
                  <a:extLst>
                    <a:ext uri="{9D8B030D-6E8A-4147-A177-3AD203B41FA5}">
                      <a16:colId xmlns:a16="http://schemas.microsoft.com/office/drawing/2014/main" val="2610437625"/>
                    </a:ext>
                  </a:extLst>
                </a:gridCol>
                <a:gridCol w="433285">
                  <a:extLst>
                    <a:ext uri="{9D8B030D-6E8A-4147-A177-3AD203B41FA5}">
                      <a16:colId xmlns:a16="http://schemas.microsoft.com/office/drawing/2014/main" val="3923342396"/>
                    </a:ext>
                  </a:extLst>
                </a:gridCol>
                <a:gridCol w="433285">
                  <a:extLst>
                    <a:ext uri="{9D8B030D-6E8A-4147-A177-3AD203B41FA5}">
                      <a16:colId xmlns:a16="http://schemas.microsoft.com/office/drawing/2014/main" val="94954806"/>
                    </a:ext>
                  </a:extLst>
                </a:gridCol>
                <a:gridCol w="433285">
                  <a:extLst>
                    <a:ext uri="{9D8B030D-6E8A-4147-A177-3AD203B41FA5}">
                      <a16:colId xmlns:a16="http://schemas.microsoft.com/office/drawing/2014/main" val="2914680379"/>
                    </a:ext>
                  </a:extLst>
                </a:gridCol>
                <a:gridCol w="433285">
                  <a:extLst>
                    <a:ext uri="{9D8B030D-6E8A-4147-A177-3AD203B41FA5}">
                      <a16:colId xmlns:a16="http://schemas.microsoft.com/office/drawing/2014/main" val="2718657447"/>
                    </a:ext>
                  </a:extLst>
                </a:gridCol>
                <a:gridCol w="433285">
                  <a:extLst>
                    <a:ext uri="{9D8B030D-6E8A-4147-A177-3AD203B41FA5}">
                      <a16:colId xmlns:a16="http://schemas.microsoft.com/office/drawing/2014/main" val="1013621110"/>
                    </a:ext>
                  </a:extLst>
                </a:gridCol>
              </a:tblGrid>
              <a:tr h="333171">
                <a:tc>
                  <a:txBody>
                    <a:bodyPr/>
                    <a:lstStyle/>
                    <a:p>
                      <a:endParaRPr lang="en-GB" dirty="0"/>
                    </a:p>
                  </a:txBody>
                  <a:tcPr marL="46188" marR="46188" marT="23094" marB="23094" anchor="ctr">
                    <a:solidFill>
                      <a:schemeClr val="bg1"/>
                    </a:solidFill>
                  </a:tcPr>
                </a:tc>
                <a:tc>
                  <a:txBody>
                    <a:bodyPr/>
                    <a:lstStyle/>
                    <a:p>
                      <a:endParaRPr lang="en-GB" dirty="0"/>
                    </a:p>
                  </a:txBody>
                  <a:tcPr marL="46188" marR="46188" marT="23094" marB="23094" anchor="ctr">
                    <a:solidFill>
                      <a:schemeClr val="bg1"/>
                    </a:solidFill>
                  </a:tcPr>
                </a:tc>
                <a:tc>
                  <a:txBody>
                    <a:bodyPr/>
                    <a:lstStyle/>
                    <a:p>
                      <a:endParaRPr lang="en-GB"/>
                    </a:p>
                  </a:txBody>
                  <a:tcPr marL="46188" marR="46188" marT="23094" marB="23094" anchor="ctr">
                    <a:solidFill>
                      <a:schemeClr val="bg1"/>
                    </a:solidFill>
                  </a:tcPr>
                </a:tc>
                <a:tc>
                  <a:txBody>
                    <a:bodyPr/>
                    <a:lstStyle/>
                    <a:p>
                      <a:endParaRPr lang="en-GB"/>
                    </a:p>
                  </a:txBody>
                  <a:tcPr marL="46188" marR="46188" marT="23094" marB="23094" anchor="ctr">
                    <a:solidFill>
                      <a:schemeClr val="bg1"/>
                    </a:solidFill>
                  </a:tcPr>
                </a:tc>
                <a:tc>
                  <a:txBody>
                    <a:bodyPr/>
                    <a:lstStyle/>
                    <a:p>
                      <a:endParaRPr lang="en-GB" dirty="0"/>
                    </a:p>
                  </a:txBody>
                  <a:tcPr marL="46188" marR="46188" marT="23094" marB="23094" anchor="ctr">
                    <a:solidFill>
                      <a:srgbClr val="92D050"/>
                    </a:solidFill>
                  </a:tcPr>
                </a:tc>
                <a:tc>
                  <a:txBody>
                    <a:bodyPr/>
                    <a:lstStyle/>
                    <a:p>
                      <a:endParaRPr lang="en-GB"/>
                    </a:p>
                  </a:txBody>
                  <a:tcPr marL="46188" marR="46188" marT="23094" marB="23094" anchor="ctr">
                    <a:solidFill>
                      <a:schemeClr val="bg1"/>
                    </a:solidFill>
                  </a:tcPr>
                </a:tc>
                <a:tc>
                  <a:txBody>
                    <a:bodyPr/>
                    <a:lstStyle/>
                    <a:p>
                      <a:endParaRPr lang="en-GB" dirty="0"/>
                    </a:p>
                  </a:txBody>
                  <a:tcPr marL="46188" marR="46188" marT="23094" marB="23094" anchor="ctr">
                    <a:solidFill>
                      <a:schemeClr val="bg1"/>
                    </a:solidFill>
                  </a:tcPr>
                </a:tc>
                <a:extLst>
                  <a:ext uri="{0D108BD9-81ED-4DB2-BD59-A6C34878D82A}">
                    <a16:rowId xmlns:a16="http://schemas.microsoft.com/office/drawing/2014/main" val="362999681"/>
                  </a:ext>
                </a:extLst>
              </a:tr>
            </a:tbl>
          </a:graphicData>
        </a:graphic>
      </p:graphicFrame>
      <p:graphicFrame>
        <p:nvGraphicFramePr>
          <p:cNvPr id="21" name="Table 20"/>
          <p:cNvGraphicFramePr>
            <a:graphicFrameLocks noGrp="1"/>
          </p:cNvGraphicFramePr>
          <p:nvPr>
            <p:extLst>
              <p:ext uri="{D42A27DB-BD31-4B8C-83A1-F6EECF244321}">
                <p14:modId xmlns:p14="http://schemas.microsoft.com/office/powerpoint/2010/main" val="7973110"/>
              </p:ext>
            </p:extLst>
          </p:nvPr>
        </p:nvGraphicFramePr>
        <p:xfrm>
          <a:off x="738309" y="3593592"/>
          <a:ext cx="4399351" cy="330406"/>
        </p:xfrm>
        <a:graphic>
          <a:graphicData uri="http://schemas.openxmlformats.org/drawingml/2006/table">
            <a:tbl>
              <a:tblPr firstRow="1" bandRow="1">
                <a:tableStyleId>{D7AC3CCA-C797-4891-BE02-D94E43425B78}</a:tableStyleId>
              </a:tblPr>
              <a:tblGrid>
                <a:gridCol w="399941">
                  <a:extLst>
                    <a:ext uri="{9D8B030D-6E8A-4147-A177-3AD203B41FA5}">
                      <a16:colId xmlns:a16="http://schemas.microsoft.com/office/drawing/2014/main" val="1942374043"/>
                    </a:ext>
                  </a:extLst>
                </a:gridCol>
                <a:gridCol w="399941">
                  <a:extLst>
                    <a:ext uri="{9D8B030D-6E8A-4147-A177-3AD203B41FA5}">
                      <a16:colId xmlns:a16="http://schemas.microsoft.com/office/drawing/2014/main" val="2610437625"/>
                    </a:ext>
                  </a:extLst>
                </a:gridCol>
                <a:gridCol w="399941">
                  <a:extLst>
                    <a:ext uri="{9D8B030D-6E8A-4147-A177-3AD203B41FA5}">
                      <a16:colId xmlns:a16="http://schemas.microsoft.com/office/drawing/2014/main" val="3923342396"/>
                    </a:ext>
                  </a:extLst>
                </a:gridCol>
                <a:gridCol w="399941">
                  <a:extLst>
                    <a:ext uri="{9D8B030D-6E8A-4147-A177-3AD203B41FA5}">
                      <a16:colId xmlns:a16="http://schemas.microsoft.com/office/drawing/2014/main" val="94954806"/>
                    </a:ext>
                  </a:extLst>
                </a:gridCol>
                <a:gridCol w="399941">
                  <a:extLst>
                    <a:ext uri="{9D8B030D-6E8A-4147-A177-3AD203B41FA5}">
                      <a16:colId xmlns:a16="http://schemas.microsoft.com/office/drawing/2014/main" val="2914680379"/>
                    </a:ext>
                  </a:extLst>
                </a:gridCol>
                <a:gridCol w="399941">
                  <a:extLst>
                    <a:ext uri="{9D8B030D-6E8A-4147-A177-3AD203B41FA5}">
                      <a16:colId xmlns:a16="http://schemas.microsoft.com/office/drawing/2014/main" val="2718657447"/>
                    </a:ext>
                  </a:extLst>
                </a:gridCol>
                <a:gridCol w="399941">
                  <a:extLst>
                    <a:ext uri="{9D8B030D-6E8A-4147-A177-3AD203B41FA5}">
                      <a16:colId xmlns:a16="http://schemas.microsoft.com/office/drawing/2014/main" val="1013621110"/>
                    </a:ext>
                  </a:extLst>
                </a:gridCol>
                <a:gridCol w="399941">
                  <a:extLst>
                    <a:ext uri="{9D8B030D-6E8A-4147-A177-3AD203B41FA5}">
                      <a16:colId xmlns:a16="http://schemas.microsoft.com/office/drawing/2014/main" val="1529300917"/>
                    </a:ext>
                  </a:extLst>
                </a:gridCol>
                <a:gridCol w="399941">
                  <a:extLst>
                    <a:ext uri="{9D8B030D-6E8A-4147-A177-3AD203B41FA5}">
                      <a16:colId xmlns:a16="http://schemas.microsoft.com/office/drawing/2014/main" val="497209761"/>
                    </a:ext>
                  </a:extLst>
                </a:gridCol>
                <a:gridCol w="399941">
                  <a:extLst>
                    <a:ext uri="{9D8B030D-6E8A-4147-A177-3AD203B41FA5}">
                      <a16:colId xmlns:a16="http://schemas.microsoft.com/office/drawing/2014/main" val="901325093"/>
                    </a:ext>
                  </a:extLst>
                </a:gridCol>
                <a:gridCol w="399941">
                  <a:extLst>
                    <a:ext uri="{9D8B030D-6E8A-4147-A177-3AD203B41FA5}">
                      <a16:colId xmlns:a16="http://schemas.microsoft.com/office/drawing/2014/main" val="633547189"/>
                    </a:ext>
                  </a:extLst>
                </a:gridCol>
              </a:tblGrid>
              <a:tr h="306397">
                <a:tc>
                  <a:txBody>
                    <a:bodyPr/>
                    <a:lstStyle/>
                    <a:p>
                      <a:endParaRPr lang="en-GB" dirty="0"/>
                    </a:p>
                  </a:txBody>
                  <a:tcPr marL="56087" marR="56087" marT="28043" marB="28043" anchor="ctr">
                    <a:solidFill>
                      <a:schemeClr val="bg1"/>
                    </a:solidFill>
                  </a:tcPr>
                </a:tc>
                <a:tc>
                  <a:txBody>
                    <a:bodyPr/>
                    <a:lstStyle/>
                    <a:p>
                      <a:endParaRPr lang="en-GB"/>
                    </a:p>
                  </a:txBody>
                  <a:tcPr marL="56087" marR="56087" marT="28043" marB="28043" anchor="ctr">
                    <a:solidFill>
                      <a:schemeClr val="bg1"/>
                    </a:solidFill>
                  </a:tcPr>
                </a:tc>
                <a:tc>
                  <a:txBody>
                    <a:bodyPr/>
                    <a:lstStyle/>
                    <a:p>
                      <a:endParaRPr lang="en-GB"/>
                    </a:p>
                  </a:txBody>
                  <a:tcPr marL="56087" marR="56087" marT="28043" marB="28043" anchor="ctr">
                    <a:solidFill>
                      <a:schemeClr val="bg1"/>
                    </a:solidFill>
                  </a:tcPr>
                </a:tc>
                <a:tc>
                  <a:txBody>
                    <a:bodyPr/>
                    <a:lstStyle/>
                    <a:p>
                      <a:endParaRPr lang="en-GB"/>
                    </a:p>
                  </a:txBody>
                  <a:tcPr marL="56087" marR="56087" marT="28043" marB="28043" anchor="ctr">
                    <a:solidFill>
                      <a:schemeClr val="bg1"/>
                    </a:solidFill>
                  </a:tcPr>
                </a:tc>
                <a:tc>
                  <a:txBody>
                    <a:bodyPr/>
                    <a:lstStyle/>
                    <a:p>
                      <a:endParaRPr lang="en-GB"/>
                    </a:p>
                  </a:txBody>
                  <a:tcPr marL="56087" marR="56087" marT="28043" marB="28043" anchor="ctr">
                    <a:solidFill>
                      <a:schemeClr val="bg1"/>
                    </a:solidFill>
                  </a:tcPr>
                </a:tc>
                <a:tc>
                  <a:txBody>
                    <a:bodyPr/>
                    <a:lstStyle/>
                    <a:p>
                      <a:endParaRPr lang="en-GB"/>
                    </a:p>
                  </a:txBody>
                  <a:tcPr marL="56087" marR="56087" marT="28043" marB="28043" anchor="ctr">
                    <a:solidFill>
                      <a:schemeClr val="bg1"/>
                    </a:solidFill>
                  </a:tcPr>
                </a:tc>
                <a:tc>
                  <a:txBody>
                    <a:bodyPr/>
                    <a:lstStyle/>
                    <a:p>
                      <a:endParaRPr lang="en-GB"/>
                    </a:p>
                  </a:txBody>
                  <a:tcPr marL="56087" marR="56087" marT="28043" marB="28043" anchor="ctr">
                    <a:solidFill>
                      <a:srgbClr val="92D050"/>
                    </a:solidFill>
                  </a:tcPr>
                </a:tc>
                <a:tc>
                  <a:txBody>
                    <a:bodyPr/>
                    <a:lstStyle/>
                    <a:p>
                      <a:endParaRPr lang="en-GB"/>
                    </a:p>
                  </a:txBody>
                  <a:tcPr marL="56087" marR="56087" marT="28043" marB="28043" anchor="ctr">
                    <a:solidFill>
                      <a:schemeClr val="bg1"/>
                    </a:solidFill>
                  </a:tcPr>
                </a:tc>
                <a:tc>
                  <a:txBody>
                    <a:bodyPr/>
                    <a:lstStyle/>
                    <a:p>
                      <a:endParaRPr lang="en-GB"/>
                    </a:p>
                  </a:txBody>
                  <a:tcPr marL="56087" marR="56087" marT="28043" marB="28043" anchor="ctr">
                    <a:solidFill>
                      <a:schemeClr val="bg1"/>
                    </a:solidFill>
                  </a:tcPr>
                </a:tc>
                <a:tc>
                  <a:txBody>
                    <a:bodyPr/>
                    <a:lstStyle/>
                    <a:p>
                      <a:endParaRPr lang="en-GB" dirty="0"/>
                    </a:p>
                  </a:txBody>
                  <a:tcPr marL="56087" marR="56087" marT="28043" marB="28043" anchor="ctr">
                    <a:solidFill>
                      <a:schemeClr val="bg1"/>
                    </a:solidFill>
                  </a:tcPr>
                </a:tc>
                <a:tc>
                  <a:txBody>
                    <a:bodyPr/>
                    <a:lstStyle/>
                    <a:p>
                      <a:endParaRPr lang="en-GB" dirty="0"/>
                    </a:p>
                  </a:txBody>
                  <a:tcPr marL="56087" marR="56087" marT="28043" marB="28043" anchor="ctr">
                    <a:solidFill>
                      <a:schemeClr val="bg1"/>
                    </a:solidFill>
                  </a:tcPr>
                </a:tc>
                <a:extLst>
                  <a:ext uri="{0D108BD9-81ED-4DB2-BD59-A6C34878D82A}">
                    <a16:rowId xmlns:a16="http://schemas.microsoft.com/office/drawing/2014/main" val="362999681"/>
                  </a:ext>
                </a:extLst>
              </a:tr>
            </a:tbl>
          </a:graphicData>
        </a:graphic>
      </p:graphicFrame>
      <p:graphicFrame>
        <p:nvGraphicFramePr>
          <p:cNvPr id="22" name="Table 21"/>
          <p:cNvGraphicFramePr>
            <a:graphicFrameLocks noGrp="1"/>
          </p:cNvGraphicFramePr>
          <p:nvPr>
            <p:extLst>
              <p:ext uri="{D42A27DB-BD31-4B8C-83A1-F6EECF244321}">
                <p14:modId xmlns:p14="http://schemas.microsoft.com/office/powerpoint/2010/main" val="4091723248"/>
              </p:ext>
            </p:extLst>
          </p:nvPr>
        </p:nvGraphicFramePr>
        <p:xfrm>
          <a:off x="738309" y="4414292"/>
          <a:ext cx="4399351" cy="339972"/>
        </p:xfrm>
        <a:graphic>
          <a:graphicData uri="http://schemas.openxmlformats.org/drawingml/2006/table">
            <a:tbl>
              <a:tblPr firstRow="1" bandRow="1">
                <a:tableStyleId>{D7AC3CCA-C797-4891-BE02-D94E43425B78}</a:tableStyleId>
              </a:tblPr>
              <a:tblGrid>
                <a:gridCol w="399941">
                  <a:extLst>
                    <a:ext uri="{9D8B030D-6E8A-4147-A177-3AD203B41FA5}">
                      <a16:colId xmlns:a16="http://schemas.microsoft.com/office/drawing/2014/main" val="1942374043"/>
                    </a:ext>
                  </a:extLst>
                </a:gridCol>
                <a:gridCol w="399941">
                  <a:extLst>
                    <a:ext uri="{9D8B030D-6E8A-4147-A177-3AD203B41FA5}">
                      <a16:colId xmlns:a16="http://schemas.microsoft.com/office/drawing/2014/main" val="2610437625"/>
                    </a:ext>
                  </a:extLst>
                </a:gridCol>
                <a:gridCol w="399941">
                  <a:extLst>
                    <a:ext uri="{9D8B030D-6E8A-4147-A177-3AD203B41FA5}">
                      <a16:colId xmlns:a16="http://schemas.microsoft.com/office/drawing/2014/main" val="3923342396"/>
                    </a:ext>
                  </a:extLst>
                </a:gridCol>
                <a:gridCol w="399941">
                  <a:extLst>
                    <a:ext uri="{9D8B030D-6E8A-4147-A177-3AD203B41FA5}">
                      <a16:colId xmlns:a16="http://schemas.microsoft.com/office/drawing/2014/main" val="94954806"/>
                    </a:ext>
                  </a:extLst>
                </a:gridCol>
                <a:gridCol w="399941">
                  <a:extLst>
                    <a:ext uri="{9D8B030D-6E8A-4147-A177-3AD203B41FA5}">
                      <a16:colId xmlns:a16="http://schemas.microsoft.com/office/drawing/2014/main" val="2914680379"/>
                    </a:ext>
                  </a:extLst>
                </a:gridCol>
                <a:gridCol w="399941">
                  <a:extLst>
                    <a:ext uri="{9D8B030D-6E8A-4147-A177-3AD203B41FA5}">
                      <a16:colId xmlns:a16="http://schemas.microsoft.com/office/drawing/2014/main" val="2718657447"/>
                    </a:ext>
                  </a:extLst>
                </a:gridCol>
                <a:gridCol w="399941">
                  <a:extLst>
                    <a:ext uri="{9D8B030D-6E8A-4147-A177-3AD203B41FA5}">
                      <a16:colId xmlns:a16="http://schemas.microsoft.com/office/drawing/2014/main" val="1013621110"/>
                    </a:ext>
                  </a:extLst>
                </a:gridCol>
                <a:gridCol w="399941">
                  <a:extLst>
                    <a:ext uri="{9D8B030D-6E8A-4147-A177-3AD203B41FA5}">
                      <a16:colId xmlns:a16="http://schemas.microsoft.com/office/drawing/2014/main" val="1529300917"/>
                    </a:ext>
                  </a:extLst>
                </a:gridCol>
                <a:gridCol w="399941">
                  <a:extLst>
                    <a:ext uri="{9D8B030D-6E8A-4147-A177-3AD203B41FA5}">
                      <a16:colId xmlns:a16="http://schemas.microsoft.com/office/drawing/2014/main" val="497209761"/>
                    </a:ext>
                  </a:extLst>
                </a:gridCol>
                <a:gridCol w="399941">
                  <a:extLst>
                    <a:ext uri="{9D8B030D-6E8A-4147-A177-3AD203B41FA5}">
                      <a16:colId xmlns:a16="http://schemas.microsoft.com/office/drawing/2014/main" val="901325093"/>
                    </a:ext>
                  </a:extLst>
                </a:gridCol>
                <a:gridCol w="399941">
                  <a:extLst>
                    <a:ext uri="{9D8B030D-6E8A-4147-A177-3AD203B41FA5}">
                      <a16:colId xmlns:a16="http://schemas.microsoft.com/office/drawing/2014/main" val="633547189"/>
                    </a:ext>
                  </a:extLst>
                </a:gridCol>
              </a:tblGrid>
              <a:tr h="339972">
                <a:tc>
                  <a:txBody>
                    <a:bodyPr/>
                    <a:lstStyle/>
                    <a:p>
                      <a:endParaRPr lang="en-GB" dirty="0"/>
                    </a:p>
                  </a:txBody>
                  <a:tcPr marL="56087" marR="56087" marT="28043" marB="28043" anchor="ctr">
                    <a:solidFill>
                      <a:schemeClr val="bg1"/>
                    </a:solidFill>
                  </a:tcPr>
                </a:tc>
                <a:tc>
                  <a:txBody>
                    <a:bodyPr/>
                    <a:lstStyle/>
                    <a:p>
                      <a:endParaRPr lang="en-GB" dirty="0"/>
                    </a:p>
                  </a:txBody>
                  <a:tcPr marL="56087" marR="56087" marT="28043" marB="28043" anchor="ctr">
                    <a:solidFill>
                      <a:srgbClr val="92D050"/>
                    </a:solidFill>
                  </a:tcPr>
                </a:tc>
                <a:tc>
                  <a:txBody>
                    <a:bodyPr/>
                    <a:lstStyle/>
                    <a:p>
                      <a:endParaRPr lang="en-GB" dirty="0"/>
                    </a:p>
                  </a:txBody>
                  <a:tcPr marL="56087" marR="56087" marT="28043" marB="28043" anchor="ctr">
                    <a:solidFill>
                      <a:schemeClr val="bg1"/>
                    </a:solidFill>
                  </a:tcPr>
                </a:tc>
                <a:tc>
                  <a:txBody>
                    <a:bodyPr/>
                    <a:lstStyle/>
                    <a:p>
                      <a:endParaRPr lang="en-GB"/>
                    </a:p>
                  </a:txBody>
                  <a:tcPr marL="56087" marR="56087" marT="28043" marB="28043" anchor="ctr">
                    <a:solidFill>
                      <a:schemeClr val="bg1"/>
                    </a:solidFill>
                  </a:tcPr>
                </a:tc>
                <a:tc>
                  <a:txBody>
                    <a:bodyPr/>
                    <a:lstStyle/>
                    <a:p>
                      <a:endParaRPr lang="en-GB"/>
                    </a:p>
                  </a:txBody>
                  <a:tcPr marL="56087" marR="56087" marT="28043" marB="28043" anchor="ctr">
                    <a:solidFill>
                      <a:schemeClr val="bg1"/>
                    </a:solidFill>
                  </a:tcPr>
                </a:tc>
                <a:tc>
                  <a:txBody>
                    <a:bodyPr/>
                    <a:lstStyle/>
                    <a:p>
                      <a:endParaRPr lang="en-GB"/>
                    </a:p>
                  </a:txBody>
                  <a:tcPr marL="56087" marR="56087" marT="28043" marB="28043" anchor="ctr">
                    <a:solidFill>
                      <a:schemeClr val="bg1"/>
                    </a:solidFill>
                  </a:tcPr>
                </a:tc>
                <a:tc>
                  <a:txBody>
                    <a:bodyPr/>
                    <a:lstStyle/>
                    <a:p>
                      <a:endParaRPr lang="en-GB"/>
                    </a:p>
                  </a:txBody>
                  <a:tcPr marL="56087" marR="56087" marT="28043" marB="28043" anchor="ctr">
                    <a:solidFill>
                      <a:schemeClr val="bg1"/>
                    </a:solidFill>
                  </a:tcPr>
                </a:tc>
                <a:tc>
                  <a:txBody>
                    <a:bodyPr/>
                    <a:lstStyle/>
                    <a:p>
                      <a:endParaRPr lang="en-GB"/>
                    </a:p>
                  </a:txBody>
                  <a:tcPr marL="56087" marR="56087" marT="28043" marB="28043" anchor="ctr">
                    <a:solidFill>
                      <a:schemeClr val="bg1"/>
                    </a:solidFill>
                  </a:tcPr>
                </a:tc>
                <a:tc>
                  <a:txBody>
                    <a:bodyPr/>
                    <a:lstStyle/>
                    <a:p>
                      <a:endParaRPr lang="en-GB"/>
                    </a:p>
                  </a:txBody>
                  <a:tcPr marL="56087" marR="56087" marT="28043" marB="28043" anchor="ctr">
                    <a:solidFill>
                      <a:schemeClr val="bg1"/>
                    </a:solidFill>
                  </a:tcPr>
                </a:tc>
                <a:tc>
                  <a:txBody>
                    <a:bodyPr/>
                    <a:lstStyle/>
                    <a:p>
                      <a:endParaRPr lang="en-GB"/>
                    </a:p>
                  </a:txBody>
                  <a:tcPr marL="56087" marR="56087" marT="28043" marB="28043" anchor="ctr">
                    <a:solidFill>
                      <a:schemeClr val="bg1"/>
                    </a:solidFill>
                  </a:tcPr>
                </a:tc>
                <a:tc>
                  <a:txBody>
                    <a:bodyPr/>
                    <a:lstStyle/>
                    <a:p>
                      <a:endParaRPr lang="en-GB" dirty="0"/>
                    </a:p>
                  </a:txBody>
                  <a:tcPr marL="56087" marR="56087" marT="28043" marB="28043" anchor="ctr">
                    <a:solidFill>
                      <a:schemeClr val="bg1"/>
                    </a:solidFill>
                  </a:tcPr>
                </a:tc>
                <a:extLst>
                  <a:ext uri="{0D108BD9-81ED-4DB2-BD59-A6C34878D82A}">
                    <a16:rowId xmlns:a16="http://schemas.microsoft.com/office/drawing/2014/main" val="362999681"/>
                  </a:ext>
                </a:extLst>
              </a:tr>
            </a:tbl>
          </a:graphicData>
        </a:graphic>
      </p:graphicFrame>
      <p:sp>
        <p:nvSpPr>
          <p:cNvPr id="3" name="Title 20"/>
          <p:cNvSpPr txBox="1">
            <a:spLocks/>
          </p:cNvSpPr>
          <p:nvPr/>
        </p:nvSpPr>
        <p:spPr>
          <a:xfrm>
            <a:off x="531590" y="525553"/>
            <a:ext cx="8220075" cy="994306"/>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dirty="0">
                <a:solidFill>
                  <a:srgbClr val="11743A"/>
                </a:solidFill>
              </a:rPr>
              <a:t>Escape the Cave – Clue 3</a:t>
            </a:r>
            <a:endParaRPr lang="en-GB" dirty="0">
              <a:solidFill>
                <a:srgbClr val="11743A"/>
              </a:solidFill>
              <a:latin typeface="+mn-lt"/>
            </a:endParaRPr>
          </a:p>
        </p:txBody>
      </p:sp>
      <p:sp>
        <p:nvSpPr>
          <p:cNvPr id="4" name="Rectangle 3"/>
          <p:cNvSpPr/>
          <p:nvPr/>
        </p:nvSpPr>
        <p:spPr>
          <a:xfrm>
            <a:off x="704605" y="1550646"/>
            <a:ext cx="7632700" cy="553998"/>
          </a:xfrm>
          <a:prstGeom prst="rect">
            <a:avLst/>
          </a:prstGeom>
        </p:spPr>
        <p:txBody>
          <a:bodyPr wrap="square" lIns="0" tIns="0" rIns="0" bIns="0">
            <a:spAutoFit/>
          </a:bodyPr>
          <a:lstStyle/>
          <a:p>
            <a:pPr>
              <a:lnSpc>
                <a:spcPct val="100000"/>
              </a:lnSpc>
              <a:spcBef>
                <a:spcPct val="0"/>
              </a:spcBef>
              <a:buFontTx/>
              <a:buNone/>
            </a:pPr>
            <a:r>
              <a:rPr lang="en-GB" altLang="en-US" dirty="0"/>
              <a:t>Read the clues and write the answer with one letter in each box. The letters in </a:t>
            </a:r>
            <a:r>
              <a:rPr lang="en-GB" altLang="en-US"/>
              <a:t>the green </a:t>
            </a:r>
            <a:r>
              <a:rPr lang="en-GB" altLang="en-US" dirty="0"/>
              <a:t>boxes spell the next number. </a:t>
            </a:r>
          </a:p>
        </p:txBody>
      </p:sp>
      <p:sp>
        <p:nvSpPr>
          <p:cNvPr id="10" name="Rectangle 9"/>
          <p:cNvSpPr/>
          <p:nvPr/>
        </p:nvSpPr>
        <p:spPr>
          <a:xfrm>
            <a:off x="715261" y="4877729"/>
            <a:ext cx="7632700" cy="276999"/>
          </a:xfrm>
          <a:prstGeom prst="rect">
            <a:avLst/>
          </a:prstGeom>
        </p:spPr>
        <p:txBody>
          <a:bodyPr wrap="square" lIns="0" tIns="0" rIns="0" bIns="0">
            <a:spAutoFit/>
          </a:bodyPr>
          <a:lstStyle/>
          <a:p>
            <a:pPr>
              <a:lnSpc>
                <a:spcPct val="100000"/>
              </a:lnSpc>
              <a:spcBef>
                <a:spcPct val="0"/>
              </a:spcBef>
              <a:buFontTx/>
              <a:buNone/>
            </a:pPr>
            <a:r>
              <a:rPr lang="en-GB" altLang="en-US" dirty="0"/>
              <a:t>The letters spell out the word ‘one’.</a:t>
            </a:r>
            <a:endParaRPr lang="en-GB" altLang="en-US" sz="2800" b="1" dirty="0"/>
          </a:p>
        </p:txBody>
      </p:sp>
      <p:sp>
        <p:nvSpPr>
          <p:cNvPr id="11" name="Rectangle 10"/>
          <p:cNvSpPr/>
          <p:nvPr/>
        </p:nvSpPr>
        <p:spPr>
          <a:xfrm>
            <a:off x="715270" y="2347163"/>
            <a:ext cx="7632700" cy="276999"/>
          </a:xfrm>
          <a:prstGeom prst="rect">
            <a:avLst/>
          </a:prstGeom>
        </p:spPr>
        <p:txBody>
          <a:bodyPr wrap="square" lIns="0" tIns="0" rIns="0" bIns="0">
            <a:spAutoFit/>
          </a:bodyPr>
          <a:lstStyle/>
          <a:p>
            <a:pPr>
              <a:lnSpc>
                <a:spcPct val="100000"/>
              </a:lnSpc>
              <a:spcBef>
                <a:spcPct val="0"/>
              </a:spcBef>
              <a:buFontTx/>
              <a:buNone/>
            </a:pPr>
            <a:r>
              <a:rPr lang="en-GB" altLang="en-US" dirty="0"/>
              <a:t>Type of natural rock formed from magma or lava.</a:t>
            </a:r>
          </a:p>
        </p:txBody>
      </p:sp>
      <p:sp>
        <p:nvSpPr>
          <p:cNvPr id="12" name="Rectangle 11"/>
          <p:cNvSpPr/>
          <p:nvPr/>
        </p:nvSpPr>
        <p:spPr>
          <a:xfrm>
            <a:off x="704605" y="3193057"/>
            <a:ext cx="7632700" cy="276999"/>
          </a:xfrm>
          <a:prstGeom prst="rect">
            <a:avLst/>
          </a:prstGeom>
        </p:spPr>
        <p:txBody>
          <a:bodyPr wrap="square" lIns="0" tIns="0" rIns="0" bIns="0">
            <a:spAutoFit/>
          </a:bodyPr>
          <a:lstStyle/>
          <a:p>
            <a:pPr>
              <a:lnSpc>
                <a:spcPct val="100000"/>
              </a:lnSpc>
              <a:spcBef>
                <a:spcPct val="0"/>
              </a:spcBef>
              <a:buFontTx/>
              <a:buNone/>
            </a:pPr>
            <a:r>
              <a:rPr lang="en-GB" altLang="en-US" dirty="0"/>
              <a:t>Type of natural rock formed under the sea.</a:t>
            </a:r>
          </a:p>
        </p:txBody>
      </p:sp>
      <p:sp>
        <p:nvSpPr>
          <p:cNvPr id="13" name="Rectangle 12"/>
          <p:cNvSpPr/>
          <p:nvPr/>
        </p:nvSpPr>
        <p:spPr>
          <a:xfrm>
            <a:off x="704605" y="4055761"/>
            <a:ext cx="7632700" cy="276999"/>
          </a:xfrm>
          <a:prstGeom prst="rect">
            <a:avLst/>
          </a:prstGeom>
        </p:spPr>
        <p:txBody>
          <a:bodyPr wrap="square" lIns="0" tIns="0" rIns="0" bIns="0">
            <a:spAutoFit/>
          </a:bodyPr>
          <a:lstStyle/>
          <a:p>
            <a:pPr>
              <a:lnSpc>
                <a:spcPct val="100000"/>
              </a:lnSpc>
              <a:spcBef>
                <a:spcPct val="0"/>
              </a:spcBef>
              <a:buFontTx/>
              <a:buNone/>
            </a:pPr>
            <a:r>
              <a:rPr lang="en-GB" altLang="en-US" dirty="0"/>
              <a:t>Natural rocks that change due to being near lava.</a:t>
            </a:r>
          </a:p>
        </p:txBody>
      </p:sp>
      <p:graphicFrame>
        <p:nvGraphicFramePr>
          <p:cNvPr id="14" name="Table 13"/>
          <p:cNvGraphicFramePr>
            <a:graphicFrameLocks noGrp="1"/>
          </p:cNvGraphicFramePr>
          <p:nvPr>
            <p:extLst>
              <p:ext uri="{D42A27DB-BD31-4B8C-83A1-F6EECF244321}">
                <p14:modId xmlns:p14="http://schemas.microsoft.com/office/powerpoint/2010/main" val="1517286900"/>
              </p:ext>
            </p:extLst>
          </p:nvPr>
        </p:nvGraphicFramePr>
        <p:xfrm>
          <a:off x="738311" y="2746414"/>
          <a:ext cx="3032995" cy="333171"/>
        </p:xfrm>
        <a:graphic>
          <a:graphicData uri="http://schemas.openxmlformats.org/drawingml/2006/table">
            <a:tbl>
              <a:tblPr firstRow="1" bandRow="1">
                <a:tableStyleId>{D7AC3CCA-C797-4891-BE02-D94E43425B78}</a:tableStyleId>
              </a:tblPr>
              <a:tblGrid>
                <a:gridCol w="433285">
                  <a:extLst>
                    <a:ext uri="{9D8B030D-6E8A-4147-A177-3AD203B41FA5}">
                      <a16:colId xmlns:a16="http://schemas.microsoft.com/office/drawing/2014/main" val="1942374043"/>
                    </a:ext>
                  </a:extLst>
                </a:gridCol>
                <a:gridCol w="433285">
                  <a:extLst>
                    <a:ext uri="{9D8B030D-6E8A-4147-A177-3AD203B41FA5}">
                      <a16:colId xmlns:a16="http://schemas.microsoft.com/office/drawing/2014/main" val="2610437625"/>
                    </a:ext>
                  </a:extLst>
                </a:gridCol>
                <a:gridCol w="433285">
                  <a:extLst>
                    <a:ext uri="{9D8B030D-6E8A-4147-A177-3AD203B41FA5}">
                      <a16:colId xmlns:a16="http://schemas.microsoft.com/office/drawing/2014/main" val="3923342396"/>
                    </a:ext>
                  </a:extLst>
                </a:gridCol>
                <a:gridCol w="433285">
                  <a:extLst>
                    <a:ext uri="{9D8B030D-6E8A-4147-A177-3AD203B41FA5}">
                      <a16:colId xmlns:a16="http://schemas.microsoft.com/office/drawing/2014/main" val="94954806"/>
                    </a:ext>
                  </a:extLst>
                </a:gridCol>
                <a:gridCol w="433285">
                  <a:extLst>
                    <a:ext uri="{9D8B030D-6E8A-4147-A177-3AD203B41FA5}">
                      <a16:colId xmlns:a16="http://schemas.microsoft.com/office/drawing/2014/main" val="2914680379"/>
                    </a:ext>
                  </a:extLst>
                </a:gridCol>
                <a:gridCol w="433285">
                  <a:extLst>
                    <a:ext uri="{9D8B030D-6E8A-4147-A177-3AD203B41FA5}">
                      <a16:colId xmlns:a16="http://schemas.microsoft.com/office/drawing/2014/main" val="2718657447"/>
                    </a:ext>
                  </a:extLst>
                </a:gridCol>
                <a:gridCol w="433285">
                  <a:extLst>
                    <a:ext uri="{9D8B030D-6E8A-4147-A177-3AD203B41FA5}">
                      <a16:colId xmlns:a16="http://schemas.microsoft.com/office/drawing/2014/main" val="1013621110"/>
                    </a:ext>
                  </a:extLst>
                </a:gridCol>
              </a:tblGrid>
              <a:tr h="333171">
                <a:tc>
                  <a:txBody>
                    <a:bodyPr/>
                    <a:lstStyle/>
                    <a:p>
                      <a:pPr algn="ctr"/>
                      <a:r>
                        <a:rPr lang="en-GB" sz="1800" b="0" dirty="0" err="1"/>
                        <a:t>i</a:t>
                      </a:r>
                      <a:endParaRPr lang="en-GB" sz="1800" b="0" dirty="0"/>
                    </a:p>
                  </a:txBody>
                  <a:tcPr marL="46188" marR="46188" marT="23094" marB="23094" anchor="ctr">
                    <a:solidFill>
                      <a:schemeClr val="bg1"/>
                    </a:solidFill>
                  </a:tcPr>
                </a:tc>
                <a:tc>
                  <a:txBody>
                    <a:bodyPr/>
                    <a:lstStyle/>
                    <a:p>
                      <a:pPr algn="ctr"/>
                      <a:r>
                        <a:rPr lang="en-GB" sz="1800" b="0" dirty="0"/>
                        <a:t>g</a:t>
                      </a:r>
                    </a:p>
                  </a:txBody>
                  <a:tcPr marL="46188" marR="46188" marT="23094" marB="23094" anchor="ctr">
                    <a:solidFill>
                      <a:schemeClr val="bg1"/>
                    </a:solidFill>
                  </a:tcPr>
                </a:tc>
                <a:tc>
                  <a:txBody>
                    <a:bodyPr/>
                    <a:lstStyle/>
                    <a:p>
                      <a:pPr algn="ctr"/>
                      <a:r>
                        <a:rPr lang="en-GB" sz="1800" b="0" dirty="0"/>
                        <a:t>n</a:t>
                      </a:r>
                    </a:p>
                  </a:txBody>
                  <a:tcPr marL="46188" marR="46188" marT="23094" marB="23094" anchor="ctr">
                    <a:solidFill>
                      <a:schemeClr val="bg1"/>
                    </a:solidFill>
                  </a:tcPr>
                </a:tc>
                <a:tc>
                  <a:txBody>
                    <a:bodyPr/>
                    <a:lstStyle/>
                    <a:p>
                      <a:pPr algn="ctr"/>
                      <a:r>
                        <a:rPr lang="en-GB" sz="1800" b="0" dirty="0"/>
                        <a:t>e</a:t>
                      </a:r>
                    </a:p>
                  </a:txBody>
                  <a:tcPr marL="46188" marR="46188" marT="23094" marB="23094" anchor="ctr">
                    <a:solidFill>
                      <a:schemeClr val="bg1"/>
                    </a:solidFill>
                  </a:tcPr>
                </a:tc>
                <a:tc>
                  <a:txBody>
                    <a:bodyPr/>
                    <a:lstStyle/>
                    <a:p>
                      <a:pPr algn="ctr"/>
                      <a:r>
                        <a:rPr lang="en-GB" sz="1800" b="0" dirty="0"/>
                        <a:t>o</a:t>
                      </a:r>
                    </a:p>
                  </a:txBody>
                  <a:tcPr marL="46188" marR="46188" marT="23094" marB="23094" anchor="ctr">
                    <a:solidFill>
                      <a:srgbClr val="92D050"/>
                    </a:solidFill>
                  </a:tcPr>
                </a:tc>
                <a:tc>
                  <a:txBody>
                    <a:bodyPr/>
                    <a:lstStyle/>
                    <a:p>
                      <a:pPr algn="ctr"/>
                      <a:r>
                        <a:rPr lang="en-GB" sz="1800" b="0" dirty="0"/>
                        <a:t>u</a:t>
                      </a:r>
                    </a:p>
                  </a:txBody>
                  <a:tcPr marL="46188" marR="46188" marT="23094" marB="23094" anchor="ctr">
                    <a:solidFill>
                      <a:schemeClr val="bg1"/>
                    </a:solidFill>
                  </a:tcPr>
                </a:tc>
                <a:tc>
                  <a:txBody>
                    <a:bodyPr/>
                    <a:lstStyle/>
                    <a:p>
                      <a:pPr algn="ctr"/>
                      <a:r>
                        <a:rPr lang="en-GB" sz="1800" b="0" dirty="0"/>
                        <a:t>s</a:t>
                      </a:r>
                    </a:p>
                  </a:txBody>
                  <a:tcPr marL="46188" marR="46188" marT="23094" marB="23094" anchor="ctr">
                    <a:solidFill>
                      <a:schemeClr val="bg1"/>
                    </a:solidFill>
                  </a:tcPr>
                </a:tc>
                <a:extLst>
                  <a:ext uri="{0D108BD9-81ED-4DB2-BD59-A6C34878D82A}">
                    <a16:rowId xmlns:a16="http://schemas.microsoft.com/office/drawing/2014/main" val="362999681"/>
                  </a:ext>
                </a:extLst>
              </a:tr>
            </a:tbl>
          </a:graphicData>
        </a:graphic>
      </p:graphicFrame>
      <p:graphicFrame>
        <p:nvGraphicFramePr>
          <p:cNvPr id="15" name="Table 14"/>
          <p:cNvGraphicFramePr>
            <a:graphicFrameLocks noGrp="1"/>
          </p:cNvGraphicFramePr>
          <p:nvPr>
            <p:extLst>
              <p:ext uri="{D42A27DB-BD31-4B8C-83A1-F6EECF244321}">
                <p14:modId xmlns:p14="http://schemas.microsoft.com/office/powerpoint/2010/main" val="4095818638"/>
              </p:ext>
            </p:extLst>
          </p:nvPr>
        </p:nvGraphicFramePr>
        <p:xfrm>
          <a:off x="738309" y="3598760"/>
          <a:ext cx="4399351" cy="334749"/>
        </p:xfrm>
        <a:graphic>
          <a:graphicData uri="http://schemas.openxmlformats.org/drawingml/2006/table">
            <a:tbl>
              <a:tblPr firstRow="1" bandRow="1">
                <a:tableStyleId>{D7AC3CCA-C797-4891-BE02-D94E43425B78}</a:tableStyleId>
              </a:tblPr>
              <a:tblGrid>
                <a:gridCol w="399941">
                  <a:extLst>
                    <a:ext uri="{9D8B030D-6E8A-4147-A177-3AD203B41FA5}">
                      <a16:colId xmlns:a16="http://schemas.microsoft.com/office/drawing/2014/main" val="1942374043"/>
                    </a:ext>
                  </a:extLst>
                </a:gridCol>
                <a:gridCol w="399941">
                  <a:extLst>
                    <a:ext uri="{9D8B030D-6E8A-4147-A177-3AD203B41FA5}">
                      <a16:colId xmlns:a16="http://schemas.microsoft.com/office/drawing/2014/main" val="2610437625"/>
                    </a:ext>
                  </a:extLst>
                </a:gridCol>
                <a:gridCol w="399941">
                  <a:extLst>
                    <a:ext uri="{9D8B030D-6E8A-4147-A177-3AD203B41FA5}">
                      <a16:colId xmlns:a16="http://schemas.microsoft.com/office/drawing/2014/main" val="3923342396"/>
                    </a:ext>
                  </a:extLst>
                </a:gridCol>
                <a:gridCol w="399941">
                  <a:extLst>
                    <a:ext uri="{9D8B030D-6E8A-4147-A177-3AD203B41FA5}">
                      <a16:colId xmlns:a16="http://schemas.microsoft.com/office/drawing/2014/main" val="94954806"/>
                    </a:ext>
                  </a:extLst>
                </a:gridCol>
                <a:gridCol w="399941">
                  <a:extLst>
                    <a:ext uri="{9D8B030D-6E8A-4147-A177-3AD203B41FA5}">
                      <a16:colId xmlns:a16="http://schemas.microsoft.com/office/drawing/2014/main" val="2914680379"/>
                    </a:ext>
                  </a:extLst>
                </a:gridCol>
                <a:gridCol w="399941">
                  <a:extLst>
                    <a:ext uri="{9D8B030D-6E8A-4147-A177-3AD203B41FA5}">
                      <a16:colId xmlns:a16="http://schemas.microsoft.com/office/drawing/2014/main" val="2718657447"/>
                    </a:ext>
                  </a:extLst>
                </a:gridCol>
                <a:gridCol w="399941">
                  <a:extLst>
                    <a:ext uri="{9D8B030D-6E8A-4147-A177-3AD203B41FA5}">
                      <a16:colId xmlns:a16="http://schemas.microsoft.com/office/drawing/2014/main" val="1013621110"/>
                    </a:ext>
                  </a:extLst>
                </a:gridCol>
                <a:gridCol w="399941">
                  <a:extLst>
                    <a:ext uri="{9D8B030D-6E8A-4147-A177-3AD203B41FA5}">
                      <a16:colId xmlns:a16="http://schemas.microsoft.com/office/drawing/2014/main" val="1529300917"/>
                    </a:ext>
                  </a:extLst>
                </a:gridCol>
                <a:gridCol w="399941">
                  <a:extLst>
                    <a:ext uri="{9D8B030D-6E8A-4147-A177-3AD203B41FA5}">
                      <a16:colId xmlns:a16="http://schemas.microsoft.com/office/drawing/2014/main" val="497209761"/>
                    </a:ext>
                  </a:extLst>
                </a:gridCol>
                <a:gridCol w="399941">
                  <a:extLst>
                    <a:ext uri="{9D8B030D-6E8A-4147-A177-3AD203B41FA5}">
                      <a16:colId xmlns:a16="http://schemas.microsoft.com/office/drawing/2014/main" val="901325093"/>
                    </a:ext>
                  </a:extLst>
                </a:gridCol>
                <a:gridCol w="399941">
                  <a:extLst>
                    <a:ext uri="{9D8B030D-6E8A-4147-A177-3AD203B41FA5}">
                      <a16:colId xmlns:a16="http://schemas.microsoft.com/office/drawing/2014/main" val="633547189"/>
                    </a:ext>
                  </a:extLst>
                </a:gridCol>
              </a:tblGrid>
              <a:tr h="334749">
                <a:tc>
                  <a:txBody>
                    <a:bodyPr/>
                    <a:lstStyle/>
                    <a:p>
                      <a:pPr algn="ctr"/>
                      <a:r>
                        <a:rPr lang="en-GB" sz="1800" b="0" dirty="0"/>
                        <a:t>s</a:t>
                      </a:r>
                    </a:p>
                  </a:txBody>
                  <a:tcPr marL="56087" marR="56087" marT="28043" marB="28043" anchor="ctr">
                    <a:solidFill>
                      <a:schemeClr val="bg1"/>
                    </a:solidFill>
                  </a:tcPr>
                </a:tc>
                <a:tc>
                  <a:txBody>
                    <a:bodyPr/>
                    <a:lstStyle/>
                    <a:p>
                      <a:pPr algn="ctr"/>
                      <a:r>
                        <a:rPr lang="en-GB" sz="1800" b="0" dirty="0"/>
                        <a:t>e</a:t>
                      </a:r>
                    </a:p>
                  </a:txBody>
                  <a:tcPr marL="56087" marR="56087" marT="28043" marB="28043" anchor="ctr">
                    <a:solidFill>
                      <a:schemeClr val="bg1"/>
                    </a:solidFill>
                  </a:tcPr>
                </a:tc>
                <a:tc>
                  <a:txBody>
                    <a:bodyPr/>
                    <a:lstStyle/>
                    <a:p>
                      <a:pPr algn="ctr"/>
                      <a:r>
                        <a:rPr lang="en-GB" sz="1800" b="0" dirty="0"/>
                        <a:t>d</a:t>
                      </a:r>
                    </a:p>
                  </a:txBody>
                  <a:tcPr marL="56087" marR="56087" marT="28043" marB="28043" anchor="ctr">
                    <a:solidFill>
                      <a:schemeClr val="bg1"/>
                    </a:solidFill>
                  </a:tcPr>
                </a:tc>
                <a:tc>
                  <a:txBody>
                    <a:bodyPr/>
                    <a:lstStyle/>
                    <a:p>
                      <a:pPr algn="ctr"/>
                      <a:r>
                        <a:rPr lang="en-GB" sz="1800" b="0" dirty="0" err="1"/>
                        <a:t>i</a:t>
                      </a:r>
                      <a:endParaRPr lang="en-GB" sz="1800" b="0" dirty="0"/>
                    </a:p>
                  </a:txBody>
                  <a:tcPr marL="56087" marR="56087" marT="28043" marB="28043" anchor="ctr">
                    <a:solidFill>
                      <a:schemeClr val="bg1"/>
                    </a:solidFill>
                  </a:tcPr>
                </a:tc>
                <a:tc>
                  <a:txBody>
                    <a:bodyPr/>
                    <a:lstStyle/>
                    <a:p>
                      <a:pPr algn="ctr"/>
                      <a:r>
                        <a:rPr lang="en-GB" sz="1800" b="0" dirty="0"/>
                        <a:t>m</a:t>
                      </a:r>
                    </a:p>
                  </a:txBody>
                  <a:tcPr marL="56087" marR="56087" marT="28043" marB="28043" anchor="ctr">
                    <a:solidFill>
                      <a:schemeClr val="bg1"/>
                    </a:solidFill>
                  </a:tcPr>
                </a:tc>
                <a:tc>
                  <a:txBody>
                    <a:bodyPr/>
                    <a:lstStyle/>
                    <a:p>
                      <a:pPr algn="ctr"/>
                      <a:r>
                        <a:rPr lang="en-GB" sz="1800" b="0" dirty="0"/>
                        <a:t>e</a:t>
                      </a:r>
                    </a:p>
                  </a:txBody>
                  <a:tcPr marL="56087" marR="56087" marT="28043" marB="28043" anchor="ctr">
                    <a:solidFill>
                      <a:schemeClr val="bg1"/>
                    </a:solidFill>
                  </a:tcPr>
                </a:tc>
                <a:tc>
                  <a:txBody>
                    <a:bodyPr/>
                    <a:lstStyle/>
                    <a:p>
                      <a:pPr algn="ctr"/>
                      <a:r>
                        <a:rPr lang="en-GB" sz="1800" b="0" dirty="0"/>
                        <a:t>n</a:t>
                      </a:r>
                    </a:p>
                  </a:txBody>
                  <a:tcPr marL="56087" marR="56087" marT="28043" marB="28043" anchor="ctr">
                    <a:solidFill>
                      <a:srgbClr val="92D050"/>
                    </a:solidFill>
                  </a:tcPr>
                </a:tc>
                <a:tc>
                  <a:txBody>
                    <a:bodyPr/>
                    <a:lstStyle/>
                    <a:p>
                      <a:pPr algn="ctr"/>
                      <a:r>
                        <a:rPr lang="en-GB" sz="1800" b="0" dirty="0"/>
                        <a:t>t</a:t>
                      </a:r>
                    </a:p>
                  </a:txBody>
                  <a:tcPr marL="56087" marR="56087" marT="28043" marB="28043" anchor="ctr">
                    <a:solidFill>
                      <a:schemeClr val="bg1"/>
                    </a:solidFill>
                  </a:tcPr>
                </a:tc>
                <a:tc>
                  <a:txBody>
                    <a:bodyPr/>
                    <a:lstStyle/>
                    <a:p>
                      <a:pPr algn="ctr"/>
                      <a:r>
                        <a:rPr lang="en-GB" sz="1800" b="0" dirty="0"/>
                        <a:t>a</a:t>
                      </a:r>
                    </a:p>
                  </a:txBody>
                  <a:tcPr marL="56087" marR="56087" marT="28043" marB="28043" anchor="ctr">
                    <a:solidFill>
                      <a:schemeClr val="bg1"/>
                    </a:solidFill>
                  </a:tcPr>
                </a:tc>
                <a:tc>
                  <a:txBody>
                    <a:bodyPr/>
                    <a:lstStyle/>
                    <a:p>
                      <a:pPr algn="ctr"/>
                      <a:r>
                        <a:rPr lang="en-GB" sz="1800" b="0" dirty="0"/>
                        <a:t>r</a:t>
                      </a:r>
                    </a:p>
                  </a:txBody>
                  <a:tcPr marL="56087" marR="56087" marT="28043" marB="28043" anchor="ctr">
                    <a:solidFill>
                      <a:schemeClr val="bg1"/>
                    </a:solidFill>
                  </a:tcPr>
                </a:tc>
                <a:tc>
                  <a:txBody>
                    <a:bodyPr/>
                    <a:lstStyle/>
                    <a:p>
                      <a:pPr algn="ctr"/>
                      <a:r>
                        <a:rPr lang="en-GB" sz="1800" b="0" dirty="0"/>
                        <a:t>y</a:t>
                      </a:r>
                    </a:p>
                  </a:txBody>
                  <a:tcPr marL="56087" marR="56087" marT="28043" marB="28043" anchor="ctr">
                    <a:solidFill>
                      <a:schemeClr val="bg1"/>
                    </a:solidFill>
                  </a:tcPr>
                </a:tc>
                <a:extLst>
                  <a:ext uri="{0D108BD9-81ED-4DB2-BD59-A6C34878D82A}">
                    <a16:rowId xmlns:a16="http://schemas.microsoft.com/office/drawing/2014/main" val="362999681"/>
                  </a:ext>
                </a:extLst>
              </a:tr>
            </a:tbl>
          </a:graphicData>
        </a:graphic>
      </p:graphicFrame>
      <p:graphicFrame>
        <p:nvGraphicFramePr>
          <p:cNvPr id="16" name="Table 15"/>
          <p:cNvGraphicFramePr>
            <a:graphicFrameLocks noGrp="1"/>
          </p:cNvGraphicFramePr>
          <p:nvPr>
            <p:extLst>
              <p:ext uri="{D42A27DB-BD31-4B8C-83A1-F6EECF244321}">
                <p14:modId xmlns:p14="http://schemas.microsoft.com/office/powerpoint/2010/main" val="3918300223"/>
              </p:ext>
            </p:extLst>
          </p:nvPr>
        </p:nvGraphicFramePr>
        <p:xfrm>
          <a:off x="738309" y="4415506"/>
          <a:ext cx="4399351" cy="339972"/>
        </p:xfrm>
        <a:graphic>
          <a:graphicData uri="http://schemas.openxmlformats.org/drawingml/2006/table">
            <a:tbl>
              <a:tblPr firstRow="1" bandRow="1">
                <a:tableStyleId>{D7AC3CCA-C797-4891-BE02-D94E43425B78}</a:tableStyleId>
              </a:tblPr>
              <a:tblGrid>
                <a:gridCol w="399941">
                  <a:extLst>
                    <a:ext uri="{9D8B030D-6E8A-4147-A177-3AD203B41FA5}">
                      <a16:colId xmlns:a16="http://schemas.microsoft.com/office/drawing/2014/main" val="1942374043"/>
                    </a:ext>
                  </a:extLst>
                </a:gridCol>
                <a:gridCol w="399941">
                  <a:extLst>
                    <a:ext uri="{9D8B030D-6E8A-4147-A177-3AD203B41FA5}">
                      <a16:colId xmlns:a16="http://schemas.microsoft.com/office/drawing/2014/main" val="2610437625"/>
                    </a:ext>
                  </a:extLst>
                </a:gridCol>
                <a:gridCol w="399941">
                  <a:extLst>
                    <a:ext uri="{9D8B030D-6E8A-4147-A177-3AD203B41FA5}">
                      <a16:colId xmlns:a16="http://schemas.microsoft.com/office/drawing/2014/main" val="3923342396"/>
                    </a:ext>
                  </a:extLst>
                </a:gridCol>
                <a:gridCol w="399941">
                  <a:extLst>
                    <a:ext uri="{9D8B030D-6E8A-4147-A177-3AD203B41FA5}">
                      <a16:colId xmlns:a16="http://schemas.microsoft.com/office/drawing/2014/main" val="94954806"/>
                    </a:ext>
                  </a:extLst>
                </a:gridCol>
                <a:gridCol w="399941">
                  <a:extLst>
                    <a:ext uri="{9D8B030D-6E8A-4147-A177-3AD203B41FA5}">
                      <a16:colId xmlns:a16="http://schemas.microsoft.com/office/drawing/2014/main" val="2914680379"/>
                    </a:ext>
                  </a:extLst>
                </a:gridCol>
                <a:gridCol w="399941">
                  <a:extLst>
                    <a:ext uri="{9D8B030D-6E8A-4147-A177-3AD203B41FA5}">
                      <a16:colId xmlns:a16="http://schemas.microsoft.com/office/drawing/2014/main" val="2718657447"/>
                    </a:ext>
                  </a:extLst>
                </a:gridCol>
                <a:gridCol w="399941">
                  <a:extLst>
                    <a:ext uri="{9D8B030D-6E8A-4147-A177-3AD203B41FA5}">
                      <a16:colId xmlns:a16="http://schemas.microsoft.com/office/drawing/2014/main" val="1013621110"/>
                    </a:ext>
                  </a:extLst>
                </a:gridCol>
                <a:gridCol w="399941">
                  <a:extLst>
                    <a:ext uri="{9D8B030D-6E8A-4147-A177-3AD203B41FA5}">
                      <a16:colId xmlns:a16="http://schemas.microsoft.com/office/drawing/2014/main" val="1529300917"/>
                    </a:ext>
                  </a:extLst>
                </a:gridCol>
                <a:gridCol w="399941">
                  <a:extLst>
                    <a:ext uri="{9D8B030D-6E8A-4147-A177-3AD203B41FA5}">
                      <a16:colId xmlns:a16="http://schemas.microsoft.com/office/drawing/2014/main" val="497209761"/>
                    </a:ext>
                  </a:extLst>
                </a:gridCol>
                <a:gridCol w="399941">
                  <a:extLst>
                    <a:ext uri="{9D8B030D-6E8A-4147-A177-3AD203B41FA5}">
                      <a16:colId xmlns:a16="http://schemas.microsoft.com/office/drawing/2014/main" val="901325093"/>
                    </a:ext>
                  </a:extLst>
                </a:gridCol>
                <a:gridCol w="399941">
                  <a:extLst>
                    <a:ext uri="{9D8B030D-6E8A-4147-A177-3AD203B41FA5}">
                      <a16:colId xmlns:a16="http://schemas.microsoft.com/office/drawing/2014/main" val="633547189"/>
                    </a:ext>
                  </a:extLst>
                </a:gridCol>
              </a:tblGrid>
              <a:tr h="339972">
                <a:tc>
                  <a:txBody>
                    <a:bodyPr/>
                    <a:lstStyle/>
                    <a:p>
                      <a:pPr algn="ctr"/>
                      <a:r>
                        <a:rPr lang="en-GB" sz="1800" b="0" dirty="0"/>
                        <a:t>m</a:t>
                      </a:r>
                    </a:p>
                  </a:txBody>
                  <a:tcPr marL="56087" marR="56087" marT="28043" marB="28043" anchor="ctr">
                    <a:solidFill>
                      <a:schemeClr val="bg1"/>
                    </a:solidFill>
                  </a:tcPr>
                </a:tc>
                <a:tc>
                  <a:txBody>
                    <a:bodyPr/>
                    <a:lstStyle/>
                    <a:p>
                      <a:pPr algn="ctr"/>
                      <a:r>
                        <a:rPr lang="en-GB" sz="1800" b="0" dirty="0"/>
                        <a:t>e</a:t>
                      </a:r>
                    </a:p>
                  </a:txBody>
                  <a:tcPr marL="56087" marR="56087" marT="28043" marB="28043" anchor="ctr">
                    <a:solidFill>
                      <a:srgbClr val="92D050"/>
                    </a:solidFill>
                  </a:tcPr>
                </a:tc>
                <a:tc>
                  <a:txBody>
                    <a:bodyPr/>
                    <a:lstStyle/>
                    <a:p>
                      <a:pPr algn="ctr"/>
                      <a:r>
                        <a:rPr lang="en-GB" sz="1800" b="0" dirty="0"/>
                        <a:t>t</a:t>
                      </a:r>
                    </a:p>
                  </a:txBody>
                  <a:tcPr marL="56087" marR="56087" marT="28043" marB="28043" anchor="ctr">
                    <a:solidFill>
                      <a:schemeClr val="bg1"/>
                    </a:solidFill>
                  </a:tcPr>
                </a:tc>
                <a:tc>
                  <a:txBody>
                    <a:bodyPr/>
                    <a:lstStyle/>
                    <a:p>
                      <a:pPr algn="ctr"/>
                      <a:r>
                        <a:rPr lang="en-GB" sz="1800" b="0" dirty="0"/>
                        <a:t>a</a:t>
                      </a:r>
                    </a:p>
                  </a:txBody>
                  <a:tcPr marL="56087" marR="56087" marT="28043" marB="28043" anchor="ctr">
                    <a:solidFill>
                      <a:schemeClr val="bg1"/>
                    </a:solidFill>
                  </a:tcPr>
                </a:tc>
                <a:tc>
                  <a:txBody>
                    <a:bodyPr/>
                    <a:lstStyle/>
                    <a:p>
                      <a:pPr algn="ctr"/>
                      <a:r>
                        <a:rPr lang="en-GB" sz="1800" b="0" dirty="0"/>
                        <a:t>m</a:t>
                      </a:r>
                    </a:p>
                  </a:txBody>
                  <a:tcPr marL="56087" marR="56087" marT="28043" marB="28043" anchor="ctr">
                    <a:solidFill>
                      <a:schemeClr val="bg1"/>
                    </a:solidFill>
                  </a:tcPr>
                </a:tc>
                <a:tc>
                  <a:txBody>
                    <a:bodyPr/>
                    <a:lstStyle/>
                    <a:p>
                      <a:pPr algn="ctr"/>
                      <a:r>
                        <a:rPr lang="en-GB" sz="1800" b="0" dirty="0"/>
                        <a:t>o</a:t>
                      </a:r>
                    </a:p>
                  </a:txBody>
                  <a:tcPr marL="56087" marR="56087" marT="28043" marB="28043" anchor="ctr">
                    <a:solidFill>
                      <a:schemeClr val="bg1"/>
                    </a:solidFill>
                  </a:tcPr>
                </a:tc>
                <a:tc>
                  <a:txBody>
                    <a:bodyPr/>
                    <a:lstStyle/>
                    <a:p>
                      <a:pPr algn="ctr"/>
                      <a:r>
                        <a:rPr lang="en-GB" sz="1800" b="0" dirty="0"/>
                        <a:t>r</a:t>
                      </a:r>
                    </a:p>
                  </a:txBody>
                  <a:tcPr marL="56087" marR="56087" marT="28043" marB="28043" anchor="ctr">
                    <a:solidFill>
                      <a:schemeClr val="bg1"/>
                    </a:solidFill>
                  </a:tcPr>
                </a:tc>
                <a:tc>
                  <a:txBody>
                    <a:bodyPr/>
                    <a:lstStyle/>
                    <a:p>
                      <a:pPr algn="ctr"/>
                      <a:r>
                        <a:rPr lang="en-GB" sz="1800" b="0" dirty="0"/>
                        <a:t>p</a:t>
                      </a:r>
                    </a:p>
                  </a:txBody>
                  <a:tcPr marL="56087" marR="56087" marT="28043" marB="28043" anchor="ctr">
                    <a:solidFill>
                      <a:schemeClr val="bg1"/>
                    </a:solidFill>
                  </a:tcPr>
                </a:tc>
                <a:tc>
                  <a:txBody>
                    <a:bodyPr/>
                    <a:lstStyle/>
                    <a:p>
                      <a:pPr algn="ctr"/>
                      <a:r>
                        <a:rPr lang="en-GB" sz="1800" b="0" dirty="0"/>
                        <a:t>h</a:t>
                      </a:r>
                    </a:p>
                  </a:txBody>
                  <a:tcPr marL="56087" marR="56087" marT="28043" marB="28043" anchor="ctr">
                    <a:solidFill>
                      <a:schemeClr val="bg1"/>
                    </a:solidFill>
                  </a:tcPr>
                </a:tc>
                <a:tc>
                  <a:txBody>
                    <a:bodyPr/>
                    <a:lstStyle/>
                    <a:p>
                      <a:pPr algn="ctr"/>
                      <a:r>
                        <a:rPr lang="en-GB" sz="1800" b="0" dirty="0" err="1"/>
                        <a:t>i</a:t>
                      </a:r>
                      <a:endParaRPr lang="en-GB" sz="1800" b="0" dirty="0"/>
                    </a:p>
                  </a:txBody>
                  <a:tcPr marL="56087" marR="56087" marT="28043" marB="28043" anchor="ctr">
                    <a:solidFill>
                      <a:schemeClr val="bg1"/>
                    </a:solidFill>
                  </a:tcPr>
                </a:tc>
                <a:tc>
                  <a:txBody>
                    <a:bodyPr/>
                    <a:lstStyle/>
                    <a:p>
                      <a:pPr algn="ctr"/>
                      <a:r>
                        <a:rPr lang="en-GB" sz="1800" b="0" dirty="0"/>
                        <a:t>c</a:t>
                      </a:r>
                    </a:p>
                  </a:txBody>
                  <a:tcPr marL="56087" marR="56087" marT="28043" marB="28043" anchor="ctr">
                    <a:solidFill>
                      <a:schemeClr val="bg1"/>
                    </a:solidFill>
                  </a:tcPr>
                </a:tc>
                <a:extLst>
                  <a:ext uri="{0D108BD9-81ED-4DB2-BD59-A6C34878D82A}">
                    <a16:rowId xmlns:a16="http://schemas.microsoft.com/office/drawing/2014/main" val="362999681"/>
                  </a:ext>
                </a:extLst>
              </a:tr>
            </a:tbl>
          </a:graphicData>
        </a:graphic>
      </p:graphicFrame>
      <p:sp>
        <p:nvSpPr>
          <p:cNvPr id="17" name="Oval 16"/>
          <p:cNvSpPr/>
          <p:nvPr/>
        </p:nvSpPr>
        <p:spPr>
          <a:xfrm>
            <a:off x="6114046" y="2148164"/>
            <a:ext cx="1776094" cy="1717402"/>
          </a:xfrm>
          <a:prstGeom prst="ellipse">
            <a:avLst/>
          </a:prstGeom>
          <a:blipFill>
            <a:blip r:embed="rId2" cstate="screen">
              <a:extLst>
                <a:ext uri="{28A0092B-C50C-407E-A947-70E740481C1C}">
                  <a14:useLocalDpi xmlns:a14="http://schemas.microsoft.com/office/drawing/2010/main"/>
                </a:ext>
              </a:extLst>
            </a:blip>
            <a:srcRect/>
            <a:stretch>
              <a:fillRect/>
            </a:stretch>
          </a:blipFill>
          <a:ln w="19050">
            <a:solidFill>
              <a:srgbClr val="11743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Oval 17"/>
          <p:cNvSpPr/>
          <p:nvPr/>
        </p:nvSpPr>
        <p:spPr>
          <a:xfrm>
            <a:off x="7119598" y="3410757"/>
            <a:ext cx="1375468" cy="1330015"/>
          </a:xfrm>
          <a:prstGeom prst="ellipse">
            <a:avLst/>
          </a:prstGeom>
          <a:blipFill>
            <a:blip r:embed="rId3" cstate="screen">
              <a:extLst>
                <a:ext uri="{28A0092B-C50C-407E-A947-70E740481C1C}">
                  <a14:useLocalDpi xmlns:a14="http://schemas.microsoft.com/office/drawing/2010/main"/>
                </a:ext>
              </a:extLst>
            </a:blip>
            <a:srcRect/>
            <a:stretch>
              <a:fillRect/>
            </a:stretch>
          </a:blipFill>
          <a:ln w="19050">
            <a:solidFill>
              <a:srgbClr val="11743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 name="Group 1"/>
          <p:cNvGrpSpPr/>
          <p:nvPr/>
        </p:nvGrpSpPr>
        <p:grpSpPr>
          <a:xfrm>
            <a:off x="715270" y="5276980"/>
            <a:ext cx="7703929" cy="1012450"/>
            <a:chOff x="715270" y="5276980"/>
            <a:chExt cx="7703929" cy="1012450"/>
          </a:xfrm>
        </p:grpSpPr>
        <p:grpSp>
          <p:nvGrpSpPr>
            <p:cNvPr id="5" name="Group 4"/>
            <p:cNvGrpSpPr/>
            <p:nvPr/>
          </p:nvGrpSpPr>
          <p:grpSpPr>
            <a:xfrm>
              <a:off x="715270" y="5276980"/>
              <a:ext cx="7703929" cy="1012450"/>
              <a:chOff x="715270" y="5276980"/>
              <a:chExt cx="7703929" cy="1012450"/>
            </a:xfrm>
          </p:grpSpPr>
          <p:sp>
            <p:nvSpPr>
              <p:cNvPr id="6" name="Rectangle 5"/>
              <p:cNvSpPr/>
              <p:nvPr/>
            </p:nvSpPr>
            <p:spPr>
              <a:xfrm>
                <a:off x="715270" y="5276980"/>
                <a:ext cx="7703929" cy="1012450"/>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Rectangle 6"/>
              <p:cNvSpPr/>
              <p:nvPr/>
            </p:nvSpPr>
            <p:spPr>
              <a:xfrm>
                <a:off x="907646" y="5467350"/>
                <a:ext cx="6262650" cy="699829"/>
              </a:xfrm>
              <a:prstGeom prst="rect">
                <a:avLst/>
              </a:prstGeom>
              <a:solidFill>
                <a:srgbClr val="1174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0000"/>
                  </a:lnSpc>
                  <a:spcBef>
                    <a:spcPct val="0"/>
                  </a:spcBef>
                  <a:buFontTx/>
                  <a:buNone/>
                </a:pPr>
                <a:r>
                  <a:rPr lang="en-GB" altLang="en-US" dirty="0">
                    <a:solidFill>
                      <a:schemeClr val="bg1"/>
                    </a:solidFill>
                  </a:rPr>
                  <a:t> The </a:t>
                </a:r>
                <a:r>
                  <a:rPr lang="en-GB" altLang="en-US" b="1" dirty="0">
                    <a:solidFill>
                      <a:schemeClr val="bg1"/>
                    </a:solidFill>
                  </a:rPr>
                  <a:t>third</a:t>
                </a:r>
                <a:r>
                  <a:rPr lang="en-GB" altLang="en-US" dirty="0">
                    <a:solidFill>
                      <a:schemeClr val="bg1"/>
                    </a:solidFill>
                  </a:rPr>
                  <a:t> digit of the security code is one.</a:t>
                </a:r>
                <a:endParaRPr lang="en-GB" altLang="en-US" sz="2800" b="1" dirty="0">
                  <a:solidFill>
                    <a:schemeClr val="bg1"/>
                  </a:solidFill>
                </a:endParaRPr>
              </a:p>
            </p:txBody>
          </p:sp>
          <p:sp>
            <p:nvSpPr>
              <p:cNvPr id="9" name="Rectangle 8"/>
              <p:cNvSpPr/>
              <p:nvPr/>
            </p:nvSpPr>
            <p:spPr>
              <a:xfrm>
                <a:off x="7646430" y="5476822"/>
                <a:ext cx="487421" cy="639194"/>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solidFill>
                      <a:srgbClr val="11743A"/>
                    </a:solidFill>
                  </a:rPr>
                  <a:t>1</a:t>
                </a:r>
              </a:p>
            </p:txBody>
          </p:sp>
        </p:grpSp>
        <p:pic>
          <p:nvPicPr>
            <p:cNvPr id="25" name="Picture 24"/>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189494" y="5476822"/>
              <a:ext cx="437738" cy="690358"/>
            </a:xfrm>
            <a:prstGeom prst="rect">
              <a:avLst/>
            </a:prstGeom>
          </p:spPr>
        </p:pic>
      </p:grpSp>
      <p:sp>
        <p:nvSpPr>
          <p:cNvPr id="29" name="Rectangle 28">
            <a:hlinkClick r:id="rId5"/>
          </p:cNvPr>
          <p:cNvSpPr/>
          <p:nvPr/>
        </p:nvSpPr>
        <p:spPr>
          <a:xfrm>
            <a:off x="8513380" y="6537433"/>
            <a:ext cx="649224" cy="30025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9610189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7"/>
                                        </p:tgtEl>
                                        <p:attrNameLst>
                                          <p:attrName>style.visibility</p:attrName>
                                        </p:attrNameLst>
                                      </p:cBhvr>
                                      <p:to>
                                        <p:strVal val="visible"/>
                                      </p:to>
                                    </p:set>
                                    <p:animEffect transition="in" filter="fade">
                                      <p:cBhvr>
                                        <p:cTn id="10" dur="500"/>
                                        <p:tgtEl>
                                          <p:spTgt spid="17"/>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18"/>
                                        </p:tgtEl>
                                        <p:attrNameLst>
                                          <p:attrName>style.visibility</p:attrName>
                                        </p:attrNameLst>
                                      </p:cBhvr>
                                      <p:to>
                                        <p:strVal val="visible"/>
                                      </p:to>
                                    </p:set>
                                    <p:animEffect transition="in" filter="fade">
                                      <p:cBhvr>
                                        <p:cTn id="14" dur="500"/>
                                        <p:tgtEl>
                                          <p:spTgt spid="18"/>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500"/>
                                        <p:tgtEl>
                                          <p:spTgt spid="11"/>
                                        </p:tgtEl>
                                      </p:cBhvr>
                                    </p:animEffect>
                                  </p:childTnLst>
                                </p:cTn>
                              </p:par>
                              <p:par>
                                <p:cTn id="20" presetID="10" presetClass="entr" presetSubtype="0" fill="hold" nodeType="with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fade">
                                      <p:cBhvr>
                                        <p:cTn id="22" dur="500"/>
                                        <p:tgtEl>
                                          <p:spTgt spid="20"/>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fade">
                                      <p:cBhvr>
                                        <p:cTn id="27" dur="500"/>
                                        <p:tgtEl>
                                          <p:spTgt spid="14"/>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fade">
                                      <p:cBhvr>
                                        <p:cTn id="32" dur="500"/>
                                        <p:tgtEl>
                                          <p:spTgt spid="12"/>
                                        </p:tgtEl>
                                      </p:cBhvr>
                                    </p:animEffect>
                                  </p:childTnLst>
                                </p:cTn>
                              </p:par>
                              <p:par>
                                <p:cTn id="33" presetID="10" presetClass="entr" presetSubtype="0" fill="hold" nodeType="withEffect">
                                  <p:stCondLst>
                                    <p:cond delay="0"/>
                                  </p:stCondLst>
                                  <p:childTnLst>
                                    <p:set>
                                      <p:cBhvr>
                                        <p:cTn id="34" dur="1" fill="hold">
                                          <p:stCondLst>
                                            <p:cond delay="0"/>
                                          </p:stCondLst>
                                        </p:cTn>
                                        <p:tgtEl>
                                          <p:spTgt spid="21"/>
                                        </p:tgtEl>
                                        <p:attrNameLst>
                                          <p:attrName>style.visibility</p:attrName>
                                        </p:attrNameLst>
                                      </p:cBhvr>
                                      <p:to>
                                        <p:strVal val="visible"/>
                                      </p:to>
                                    </p:set>
                                    <p:animEffect transition="in" filter="fade">
                                      <p:cBhvr>
                                        <p:cTn id="35" dur="500"/>
                                        <p:tgtEl>
                                          <p:spTgt spid="21"/>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nodeType="click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fade">
                                      <p:cBhvr>
                                        <p:cTn id="40" dur="500"/>
                                        <p:tgtEl>
                                          <p:spTgt spid="15"/>
                                        </p:tgtEl>
                                      </p:cBhvr>
                                    </p:animEffect>
                                  </p:childTnLst>
                                </p:cTn>
                              </p:par>
                            </p:childTnLst>
                          </p:cTn>
                        </p:par>
                      </p:childTnLst>
                    </p:cTn>
                  </p:par>
                  <p:par>
                    <p:cTn id="41" fill="hold">
                      <p:stCondLst>
                        <p:cond delay="indefinite"/>
                      </p:stCondLst>
                      <p:childTnLst>
                        <p:par>
                          <p:cTn id="42" fill="hold">
                            <p:stCondLst>
                              <p:cond delay="0"/>
                            </p:stCondLst>
                            <p:childTnLst>
                              <p:par>
                                <p:cTn id="43" presetID="10" presetClass="entr" presetSubtype="0" fill="hold" grpId="0" nodeType="clickEffect">
                                  <p:stCondLst>
                                    <p:cond delay="0"/>
                                  </p:stCondLst>
                                  <p:childTnLst>
                                    <p:set>
                                      <p:cBhvr>
                                        <p:cTn id="44" dur="1" fill="hold">
                                          <p:stCondLst>
                                            <p:cond delay="0"/>
                                          </p:stCondLst>
                                        </p:cTn>
                                        <p:tgtEl>
                                          <p:spTgt spid="13"/>
                                        </p:tgtEl>
                                        <p:attrNameLst>
                                          <p:attrName>style.visibility</p:attrName>
                                        </p:attrNameLst>
                                      </p:cBhvr>
                                      <p:to>
                                        <p:strVal val="visible"/>
                                      </p:to>
                                    </p:set>
                                    <p:animEffect transition="in" filter="fade">
                                      <p:cBhvr>
                                        <p:cTn id="45" dur="500"/>
                                        <p:tgtEl>
                                          <p:spTgt spid="13"/>
                                        </p:tgtEl>
                                      </p:cBhvr>
                                    </p:animEffect>
                                  </p:childTnLst>
                                </p:cTn>
                              </p:par>
                              <p:par>
                                <p:cTn id="46" presetID="10" presetClass="entr" presetSubtype="0" fill="hold" nodeType="withEffect">
                                  <p:stCondLst>
                                    <p:cond delay="0"/>
                                  </p:stCondLst>
                                  <p:childTnLst>
                                    <p:set>
                                      <p:cBhvr>
                                        <p:cTn id="47" dur="1" fill="hold">
                                          <p:stCondLst>
                                            <p:cond delay="0"/>
                                          </p:stCondLst>
                                        </p:cTn>
                                        <p:tgtEl>
                                          <p:spTgt spid="22"/>
                                        </p:tgtEl>
                                        <p:attrNameLst>
                                          <p:attrName>style.visibility</p:attrName>
                                        </p:attrNameLst>
                                      </p:cBhvr>
                                      <p:to>
                                        <p:strVal val="visible"/>
                                      </p:to>
                                    </p:set>
                                    <p:animEffect transition="in" filter="fade">
                                      <p:cBhvr>
                                        <p:cTn id="48" dur="500"/>
                                        <p:tgtEl>
                                          <p:spTgt spid="22"/>
                                        </p:tgtEl>
                                      </p:cBhvr>
                                    </p:animEffect>
                                  </p:childTnLst>
                                </p:cTn>
                              </p:par>
                            </p:childTnLst>
                          </p:cTn>
                        </p:par>
                      </p:childTnLst>
                    </p:cTn>
                  </p:par>
                  <p:par>
                    <p:cTn id="49" fill="hold">
                      <p:stCondLst>
                        <p:cond delay="indefinite"/>
                      </p:stCondLst>
                      <p:childTnLst>
                        <p:par>
                          <p:cTn id="50" fill="hold">
                            <p:stCondLst>
                              <p:cond delay="0"/>
                            </p:stCondLst>
                            <p:childTnLst>
                              <p:par>
                                <p:cTn id="51" presetID="10" presetClass="entr" presetSubtype="0" fill="hold" nodeType="clickEffect">
                                  <p:stCondLst>
                                    <p:cond delay="0"/>
                                  </p:stCondLst>
                                  <p:childTnLst>
                                    <p:set>
                                      <p:cBhvr>
                                        <p:cTn id="52" dur="1" fill="hold">
                                          <p:stCondLst>
                                            <p:cond delay="0"/>
                                          </p:stCondLst>
                                        </p:cTn>
                                        <p:tgtEl>
                                          <p:spTgt spid="16"/>
                                        </p:tgtEl>
                                        <p:attrNameLst>
                                          <p:attrName>style.visibility</p:attrName>
                                        </p:attrNameLst>
                                      </p:cBhvr>
                                      <p:to>
                                        <p:strVal val="visible"/>
                                      </p:to>
                                    </p:set>
                                    <p:animEffect transition="in" filter="fade">
                                      <p:cBhvr>
                                        <p:cTn id="53" dur="500"/>
                                        <p:tgtEl>
                                          <p:spTgt spid="16"/>
                                        </p:tgtEl>
                                      </p:cBhvr>
                                    </p:animEffect>
                                  </p:childTnLst>
                                </p:cTn>
                              </p:par>
                            </p:childTnLst>
                          </p:cTn>
                        </p:par>
                      </p:childTnLst>
                    </p:cTn>
                  </p:par>
                  <p:par>
                    <p:cTn id="54" fill="hold">
                      <p:stCondLst>
                        <p:cond delay="indefinite"/>
                      </p:stCondLst>
                      <p:childTnLst>
                        <p:par>
                          <p:cTn id="55" fill="hold">
                            <p:stCondLst>
                              <p:cond delay="0"/>
                            </p:stCondLst>
                            <p:childTnLst>
                              <p:par>
                                <p:cTn id="56" presetID="10" presetClass="entr" presetSubtype="0" fill="hold" grpId="0" nodeType="clickEffect">
                                  <p:stCondLst>
                                    <p:cond delay="0"/>
                                  </p:stCondLst>
                                  <p:childTnLst>
                                    <p:set>
                                      <p:cBhvr>
                                        <p:cTn id="57" dur="1" fill="hold">
                                          <p:stCondLst>
                                            <p:cond delay="0"/>
                                          </p:stCondLst>
                                        </p:cTn>
                                        <p:tgtEl>
                                          <p:spTgt spid="10"/>
                                        </p:tgtEl>
                                        <p:attrNameLst>
                                          <p:attrName>style.visibility</p:attrName>
                                        </p:attrNameLst>
                                      </p:cBhvr>
                                      <p:to>
                                        <p:strVal val="visible"/>
                                      </p:to>
                                    </p:set>
                                    <p:animEffect transition="in" filter="fade">
                                      <p:cBhvr>
                                        <p:cTn id="58" dur="500"/>
                                        <p:tgtEl>
                                          <p:spTgt spid="10"/>
                                        </p:tgtEl>
                                      </p:cBhvr>
                                    </p:animEffect>
                                  </p:childTnLst>
                                </p:cTn>
                              </p:par>
                              <p:par>
                                <p:cTn id="59" presetID="10" presetClass="entr" presetSubtype="0" fill="hold" nodeType="withEffect">
                                  <p:stCondLst>
                                    <p:cond delay="0"/>
                                  </p:stCondLst>
                                  <p:childTnLst>
                                    <p:set>
                                      <p:cBhvr>
                                        <p:cTn id="60" dur="1" fill="hold">
                                          <p:stCondLst>
                                            <p:cond delay="0"/>
                                          </p:stCondLst>
                                        </p:cTn>
                                        <p:tgtEl>
                                          <p:spTgt spid="2"/>
                                        </p:tgtEl>
                                        <p:attrNameLst>
                                          <p:attrName>style.visibility</p:attrName>
                                        </p:attrNameLst>
                                      </p:cBhvr>
                                      <p:to>
                                        <p:strVal val="visible"/>
                                      </p:to>
                                    </p:set>
                                    <p:animEffect transition="in" filter="fade">
                                      <p:cBhvr>
                                        <p:cTn id="6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0" grpId="0"/>
      <p:bldP spid="11" grpId="0"/>
      <p:bldP spid="12" grpId="0"/>
      <p:bldP spid="13" grpId="0"/>
      <p:bldP spid="17" grpId="0" animBg="1"/>
      <p:bldP spid="1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14995" y="3283620"/>
            <a:ext cx="7914010" cy="1681751"/>
          </a:xfrm>
          <a:prstGeom prst="rect">
            <a:avLst/>
          </a:prstGeom>
          <a:solidFill>
            <a:srgbClr val="1174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itle 20"/>
          <p:cNvSpPr txBox="1">
            <a:spLocks/>
          </p:cNvSpPr>
          <p:nvPr/>
        </p:nvSpPr>
        <p:spPr>
          <a:xfrm>
            <a:off x="531590" y="415025"/>
            <a:ext cx="8220075" cy="994306"/>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dirty="0">
                <a:solidFill>
                  <a:srgbClr val="11743A"/>
                </a:solidFill>
              </a:rPr>
              <a:t>Escape the Cave – Clue 4</a:t>
            </a:r>
            <a:endParaRPr lang="en-GB" dirty="0">
              <a:solidFill>
                <a:srgbClr val="11743A"/>
              </a:solidFill>
              <a:latin typeface="+mn-lt"/>
            </a:endParaRPr>
          </a:p>
        </p:txBody>
      </p:sp>
      <p:sp>
        <p:nvSpPr>
          <p:cNvPr id="4" name="Rectangle 3"/>
          <p:cNvSpPr/>
          <p:nvPr/>
        </p:nvSpPr>
        <p:spPr>
          <a:xfrm>
            <a:off x="682419" y="1281909"/>
            <a:ext cx="8047060" cy="276999"/>
          </a:xfrm>
          <a:prstGeom prst="rect">
            <a:avLst/>
          </a:prstGeom>
        </p:spPr>
        <p:txBody>
          <a:bodyPr wrap="square" lIns="0" tIns="0" rIns="0" bIns="0">
            <a:spAutoFit/>
          </a:bodyPr>
          <a:lstStyle/>
          <a:p>
            <a:pPr>
              <a:lnSpc>
                <a:spcPct val="100000"/>
              </a:lnSpc>
              <a:spcBef>
                <a:spcPct val="0"/>
              </a:spcBef>
              <a:buFontTx/>
              <a:buNone/>
            </a:pPr>
            <a:r>
              <a:rPr lang="en-GB" altLang="en-US" dirty="0"/>
              <a:t>These are the steps of how a fossil is formed but they are in the wrong order. </a:t>
            </a:r>
          </a:p>
        </p:txBody>
      </p:sp>
      <p:sp>
        <p:nvSpPr>
          <p:cNvPr id="10" name="Rectangle 9"/>
          <p:cNvSpPr/>
          <p:nvPr/>
        </p:nvSpPr>
        <p:spPr>
          <a:xfrm>
            <a:off x="682419" y="4965371"/>
            <a:ext cx="7632700" cy="276999"/>
          </a:xfrm>
          <a:prstGeom prst="rect">
            <a:avLst/>
          </a:prstGeom>
        </p:spPr>
        <p:txBody>
          <a:bodyPr wrap="square" lIns="0" tIns="0" rIns="0" bIns="0">
            <a:spAutoFit/>
          </a:bodyPr>
          <a:lstStyle/>
          <a:p>
            <a:pPr>
              <a:lnSpc>
                <a:spcPct val="100000"/>
              </a:lnSpc>
              <a:spcBef>
                <a:spcPct val="0"/>
              </a:spcBef>
              <a:buFontTx/>
              <a:buNone/>
            </a:pPr>
            <a:r>
              <a:rPr lang="en-GB" altLang="en-US" dirty="0"/>
              <a:t>The stage when the sea recedes is the fourth stage.</a:t>
            </a:r>
            <a:endParaRPr lang="en-GB" altLang="en-US" sz="2800" b="1" dirty="0"/>
          </a:p>
        </p:txBody>
      </p:sp>
      <p:graphicFrame>
        <p:nvGraphicFramePr>
          <p:cNvPr id="11" name="Table 10">
            <a:extLst>
              <a:ext uri="{FF2B5EF4-FFF2-40B4-BE49-F238E27FC236}">
                <a16:creationId xmlns:a16="http://schemas.microsoft.com/office/drawing/2014/main" id="{24F71DC5-0231-43CC-9554-BB269E27F24A}"/>
              </a:ext>
            </a:extLst>
          </p:cNvPr>
          <p:cNvGraphicFramePr>
            <a:graphicFrameLocks noGrp="1"/>
          </p:cNvGraphicFramePr>
          <p:nvPr>
            <p:extLst>
              <p:ext uri="{D42A27DB-BD31-4B8C-83A1-F6EECF244321}">
                <p14:modId xmlns:p14="http://schemas.microsoft.com/office/powerpoint/2010/main" val="3637527332"/>
              </p:ext>
            </p:extLst>
          </p:nvPr>
        </p:nvGraphicFramePr>
        <p:xfrm>
          <a:off x="685543" y="1655214"/>
          <a:ext cx="7769629" cy="1322385"/>
        </p:xfrm>
        <a:graphic>
          <a:graphicData uri="http://schemas.openxmlformats.org/drawingml/2006/table">
            <a:tbl>
              <a:tblPr firstRow="1" firstCol="1" bandRow="1">
                <a:tableStyleId>{D7AC3CCA-C797-4891-BE02-D94E43425B78}</a:tableStyleId>
              </a:tblPr>
              <a:tblGrid>
                <a:gridCol w="7769629">
                  <a:extLst>
                    <a:ext uri="{9D8B030D-6E8A-4147-A177-3AD203B41FA5}">
                      <a16:colId xmlns:a16="http://schemas.microsoft.com/office/drawing/2014/main" val="1773904108"/>
                    </a:ext>
                  </a:extLst>
                </a:gridCol>
              </a:tblGrid>
              <a:tr h="264477">
                <a:tc>
                  <a:txBody>
                    <a:bodyPr/>
                    <a:lstStyle/>
                    <a:p>
                      <a:pPr>
                        <a:lnSpc>
                          <a:spcPct val="107000"/>
                        </a:lnSpc>
                        <a:spcAft>
                          <a:spcPts val="0"/>
                        </a:spcAft>
                      </a:pPr>
                      <a:r>
                        <a:rPr lang="en-GB" sz="1600" b="0" dirty="0">
                          <a:effectLst/>
                        </a:rPr>
                        <a:t>Over thousands of years, sediment forms over the bones and forms a hard rock.  </a:t>
                      </a:r>
                      <a:endParaRPr lang="en-GB" sz="9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3206" marR="63206" marT="0" marB="0">
                    <a:solidFill>
                      <a:schemeClr val="bg1"/>
                    </a:solidFill>
                  </a:tcPr>
                </a:tc>
                <a:extLst>
                  <a:ext uri="{0D108BD9-81ED-4DB2-BD59-A6C34878D82A}">
                    <a16:rowId xmlns:a16="http://schemas.microsoft.com/office/drawing/2014/main" val="1469026084"/>
                  </a:ext>
                </a:extLst>
              </a:tr>
              <a:tr h="264477">
                <a:tc>
                  <a:txBody>
                    <a:bodyPr/>
                    <a:lstStyle/>
                    <a:p>
                      <a:pPr>
                        <a:lnSpc>
                          <a:spcPct val="107000"/>
                        </a:lnSpc>
                        <a:spcAft>
                          <a:spcPts val="0"/>
                        </a:spcAft>
                      </a:pPr>
                      <a:r>
                        <a:rPr lang="en-GB" sz="1600" b="0" dirty="0">
                          <a:effectLst/>
                        </a:rPr>
                        <a:t>More layers of rock cover the dead animal until only its bones are left.</a:t>
                      </a:r>
                      <a:endParaRPr lang="en-GB" sz="9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3206" marR="63206" marT="0" marB="0">
                    <a:solidFill>
                      <a:schemeClr val="bg1"/>
                    </a:solidFill>
                  </a:tcPr>
                </a:tc>
                <a:extLst>
                  <a:ext uri="{0D108BD9-81ED-4DB2-BD59-A6C34878D82A}">
                    <a16:rowId xmlns:a16="http://schemas.microsoft.com/office/drawing/2014/main" val="3446346882"/>
                  </a:ext>
                </a:extLst>
              </a:tr>
              <a:tr h="264477">
                <a:tc>
                  <a:txBody>
                    <a:bodyPr/>
                    <a:lstStyle/>
                    <a:p>
                      <a:pPr>
                        <a:lnSpc>
                          <a:spcPct val="107000"/>
                        </a:lnSpc>
                        <a:spcAft>
                          <a:spcPts val="0"/>
                        </a:spcAft>
                      </a:pPr>
                      <a:r>
                        <a:rPr lang="en-GB" sz="1600" b="0" dirty="0">
                          <a:effectLst/>
                        </a:rPr>
                        <a:t>Eventually, the fossil can be seen.</a:t>
                      </a:r>
                      <a:endParaRPr lang="en-GB" sz="9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3206" marR="63206" marT="0" marB="0">
                    <a:solidFill>
                      <a:schemeClr val="bg1"/>
                    </a:solidFill>
                  </a:tcPr>
                </a:tc>
                <a:extLst>
                  <a:ext uri="{0D108BD9-81ED-4DB2-BD59-A6C34878D82A}">
                    <a16:rowId xmlns:a16="http://schemas.microsoft.com/office/drawing/2014/main" val="15798261"/>
                  </a:ext>
                </a:extLst>
              </a:tr>
              <a:tr h="264477">
                <a:tc>
                  <a:txBody>
                    <a:bodyPr/>
                    <a:lstStyle/>
                    <a:p>
                      <a:pPr>
                        <a:lnSpc>
                          <a:spcPct val="107000"/>
                        </a:lnSpc>
                        <a:spcAft>
                          <a:spcPts val="0"/>
                        </a:spcAft>
                      </a:pPr>
                      <a:r>
                        <a:rPr lang="en-GB" sz="1600" b="0" dirty="0">
                          <a:effectLst/>
                        </a:rPr>
                        <a:t>In some places, the sea recedes (goes back).</a:t>
                      </a:r>
                      <a:endParaRPr lang="en-GB" sz="9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3206" marR="63206" marT="0" marB="0">
                    <a:solidFill>
                      <a:schemeClr val="bg1"/>
                    </a:solidFill>
                  </a:tcPr>
                </a:tc>
                <a:extLst>
                  <a:ext uri="{0D108BD9-81ED-4DB2-BD59-A6C34878D82A}">
                    <a16:rowId xmlns:a16="http://schemas.microsoft.com/office/drawing/2014/main" val="2381111619"/>
                  </a:ext>
                </a:extLst>
              </a:tr>
              <a:tr h="264477">
                <a:tc>
                  <a:txBody>
                    <a:bodyPr/>
                    <a:lstStyle/>
                    <a:p>
                      <a:pPr>
                        <a:lnSpc>
                          <a:spcPct val="107000"/>
                        </a:lnSpc>
                        <a:spcAft>
                          <a:spcPts val="0"/>
                        </a:spcAft>
                      </a:pPr>
                      <a:r>
                        <a:rPr lang="en-GB" sz="1600" b="0" dirty="0">
                          <a:effectLst/>
                        </a:rPr>
                        <a:t>An animal dies and ends up in the sea covered by a layer of sediment.</a:t>
                      </a:r>
                      <a:endParaRPr lang="en-GB" sz="9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3206" marR="63206" marT="0" marB="0">
                    <a:solidFill>
                      <a:schemeClr val="bg1"/>
                    </a:solidFill>
                  </a:tcPr>
                </a:tc>
                <a:extLst>
                  <a:ext uri="{0D108BD9-81ED-4DB2-BD59-A6C34878D82A}">
                    <a16:rowId xmlns:a16="http://schemas.microsoft.com/office/drawing/2014/main" val="2599702448"/>
                  </a:ext>
                </a:extLst>
              </a:tr>
            </a:tbl>
          </a:graphicData>
        </a:graphic>
      </p:graphicFrame>
      <p:sp>
        <p:nvSpPr>
          <p:cNvPr id="12" name="Rectangle 11"/>
          <p:cNvSpPr/>
          <p:nvPr/>
        </p:nvSpPr>
        <p:spPr>
          <a:xfrm>
            <a:off x="543704" y="2990437"/>
            <a:ext cx="8047060" cy="276999"/>
          </a:xfrm>
          <a:prstGeom prst="rect">
            <a:avLst/>
          </a:prstGeom>
        </p:spPr>
        <p:txBody>
          <a:bodyPr wrap="square" lIns="0" tIns="0" rIns="0" bIns="0">
            <a:spAutoFit/>
          </a:bodyPr>
          <a:lstStyle/>
          <a:p>
            <a:pPr algn="ctr">
              <a:lnSpc>
                <a:spcPct val="100000"/>
              </a:lnSpc>
              <a:spcBef>
                <a:spcPct val="0"/>
              </a:spcBef>
              <a:buFontTx/>
              <a:buNone/>
            </a:pPr>
            <a:r>
              <a:rPr lang="en-GB" altLang="en-US" b="1" dirty="0"/>
              <a:t>Correct order</a:t>
            </a:r>
          </a:p>
        </p:txBody>
      </p:sp>
      <p:graphicFrame>
        <p:nvGraphicFramePr>
          <p:cNvPr id="14" name="Table 13">
            <a:extLst>
              <a:ext uri="{FF2B5EF4-FFF2-40B4-BE49-F238E27FC236}">
                <a16:creationId xmlns:a16="http://schemas.microsoft.com/office/drawing/2014/main" id="{84994678-E41E-4266-835A-3A64CA309593}"/>
              </a:ext>
            </a:extLst>
          </p:cNvPr>
          <p:cNvGraphicFramePr>
            <a:graphicFrameLocks noGrp="1"/>
          </p:cNvGraphicFramePr>
          <p:nvPr>
            <p:extLst>
              <p:ext uri="{D42A27DB-BD31-4B8C-83A1-F6EECF244321}">
                <p14:modId xmlns:p14="http://schemas.microsoft.com/office/powerpoint/2010/main" val="2827791183"/>
              </p:ext>
            </p:extLst>
          </p:nvPr>
        </p:nvGraphicFramePr>
        <p:xfrm>
          <a:off x="682419" y="3340621"/>
          <a:ext cx="7772753" cy="1576629"/>
        </p:xfrm>
        <a:graphic>
          <a:graphicData uri="http://schemas.openxmlformats.org/drawingml/2006/table">
            <a:tbl>
              <a:tblPr firstRow="1" firstCol="1" bandRow="1">
                <a:tableStyleId>{D7AC3CCA-C797-4891-BE02-D94E43425B78}</a:tableStyleId>
              </a:tblPr>
              <a:tblGrid>
                <a:gridCol w="7772753">
                  <a:extLst>
                    <a:ext uri="{9D8B030D-6E8A-4147-A177-3AD203B41FA5}">
                      <a16:colId xmlns:a16="http://schemas.microsoft.com/office/drawing/2014/main" val="2018714717"/>
                    </a:ext>
                  </a:extLst>
                </a:gridCol>
              </a:tblGrid>
              <a:tr h="323805">
                <a:tc>
                  <a:txBody>
                    <a:bodyPr/>
                    <a:lstStyle/>
                    <a:p>
                      <a:pPr marL="0" marR="0" lvl="0" indent="0" algn="l" defTabSz="914400" rtl="0" eaLnBrk="1" fontAlgn="auto" latinLnBrk="0" hangingPunct="1">
                        <a:lnSpc>
                          <a:spcPct val="107000"/>
                        </a:lnSpc>
                        <a:spcBef>
                          <a:spcPts val="0"/>
                        </a:spcBef>
                        <a:spcAft>
                          <a:spcPts val="0"/>
                        </a:spcAft>
                        <a:buClrTx/>
                        <a:buSzTx/>
                        <a:buFontTx/>
                        <a:buNone/>
                        <a:tabLst/>
                        <a:defRPr/>
                      </a:pPr>
                      <a:r>
                        <a:rPr lang="en-GB" sz="1600" b="0" dirty="0">
                          <a:effectLst/>
                        </a:rPr>
                        <a:t>An animal dies and ends up in the sea covered by a layer of sediment.</a:t>
                      </a:r>
                      <a:endParaRPr lang="en-GB" sz="900" b="0" dirty="0">
                        <a:solidFill>
                          <a:srgbClr val="00B050"/>
                        </a:solidFill>
                        <a:effectLst/>
                        <a:latin typeface="Calibri" panose="020F0502020204030204" pitchFamily="34" charset="0"/>
                        <a:ea typeface="Calibri" panose="020F0502020204030204" pitchFamily="34" charset="0"/>
                        <a:cs typeface="Times New Roman" panose="02020603050405020304" pitchFamily="18" charset="0"/>
                      </a:endParaRPr>
                    </a:p>
                  </a:txBody>
                  <a:tcPr marL="63206" marR="6320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66150108"/>
                  </a:ext>
                </a:extLst>
              </a:tr>
              <a:tr h="270866">
                <a:tc>
                  <a:txBody>
                    <a:bodyPr/>
                    <a:lstStyle/>
                    <a:p>
                      <a:pPr>
                        <a:lnSpc>
                          <a:spcPct val="107000"/>
                        </a:lnSpc>
                        <a:spcAft>
                          <a:spcPts val="0"/>
                        </a:spcAft>
                      </a:pPr>
                      <a:r>
                        <a:rPr lang="en-GB" sz="1600" b="0" dirty="0">
                          <a:effectLst/>
                        </a:rPr>
                        <a:t>Over thousands of years, sediment forms over the bones and forms a hard rock.  </a:t>
                      </a:r>
                      <a:endParaRPr lang="en-GB" sz="9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3206" marR="6320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85929273"/>
                  </a:ext>
                </a:extLst>
              </a:tr>
              <a:tr h="264211">
                <a:tc>
                  <a:txBody>
                    <a:bodyPr/>
                    <a:lstStyle/>
                    <a:p>
                      <a:pPr>
                        <a:lnSpc>
                          <a:spcPct val="107000"/>
                        </a:lnSpc>
                        <a:spcAft>
                          <a:spcPts val="0"/>
                        </a:spcAft>
                      </a:pPr>
                      <a:r>
                        <a:rPr lang="en-GB" sz="1600" b="0" dirty="0">
                          <a:effectLst/>
                        </a:rPr>
                        <a:t>More layers of rock cover the dead animal until only its bones are left.</a:t>
                      </a:r>
                      <a:endParaRPr lang="en-GB" sz="1600" b="0" dirty="0">
                        <a:solidFill>
                          <a:srgbClr val="00B050"/>
                        </a:solidFill>
                        <a:effectLst/>
                        <a:latin typeface="Calibri" panose="020F0502020204030204" pitchFamily="34" charset="0"/>
                        <a:ea typeface="Calibri" panose="020F0502020204030204" pitchFamily="34" charset="0"/>
                        <a:cs typeface="Times New Roman" panose="02020603050405020304" pitchFamily="18" charset="0"/>
                      </a:endParaRPr>
                    </a:p>
                  </a:txBody>
                  <a:tcPr marL="63206" marR="6320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396338089"/>
                  </a:ext>
                </a:extLst>
              </a:tr>
              <a:tr h="334086">
                <a:tc>
                  <a:txBody>
                    <a:bodyPr/>
                    <a:lstStyle/>
                    <a:p>
                      <a:pPr>
                        <a:lnSpc>
                          <a:spcPct val="107000"/>
                        </a:lnSpc>
                        <a:spcAft>
                          <a:spcPts val="0"/>
                        </a:spcAft>
                      </a:pPr>
                      <a:r>
                        <a:rPr lang="en-GB" sz="1600" b="0" dirty="0">
                          <a:effectLst/>
                        </a:rPr>
                        <a:t>In some places, the sea recedes (goes back). </a:t>
                      </a:r>
                      <a:endParaRPr lang="en-GB" sz="900" b="0" dirty="0">
                        <a:solidFill>
                          <a:srgbClr val="00B050"/>
                        </a:solidFill>
                        <a:effectLst/>
                        <a:latin typeface="Calibri" panose="020F0502020204030204" pitchFamily="34" charset="0"/>
                        <a:ea typeface="Calibri" panose="020F0502020204030204" pitchFamily="34" charset="0"/>
                        <a:cs typeface="Times New Roman" panose="02020603050405020304" pitchFamily="18" charset="0"/>
                      </a:endParaRPr>
                    </a:p>
                  </a:txBody>
                  <a:tcPr marL="63206" marR="6320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173869080"/>
                  </a:ext>
                </a:extLst>
              </a:tr>
              <a:tr h="383661">
                <a:tc>
                  <a:txBody>
                    <a:bodyPr/>
                    <a:lstStyle/>
                    <a:p>
                      <a:pPr marL="0" marR="0" lvl="0" indent="0" algn="l" defTabSz="914400" rtl="0" eaLnBrk="1" fontAlgn="auto" latinLnBrk="0" hangingPunct="1">
                        <a:lnSpc>
                          <a:spcPct val="107000"/>
                        </a:lnSpc>
                        <a:spcBef>
                          <a:spcPts val="0"/>
                        </a:spcBef>
                        <a:spcAft>
                          <a:spcPts val="0"/>
                        </a:spcAft>
                        <a:buClrTx/>
                        <a:buSzTx/>
                        <a:buFontTx/>
                        <a:buNone/>
                        <a:tabLst/>
                        <a:defRPr/>
                      </a:pPr>
                      <a:r>
                        <a:rPr lang="en-GB" sz="1600" b="0" dirty="0">
                          <a:effectLst/>
                        </a:rPr>
                        <a:t>Eventually, the fossil can be seen.</a:t>
                      </a:r>
                    </a:p>
                  </a:txBody>
                  <a:tcPr marL="63206" marR="6320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470588595"/>
                  </a:ext>
                </a:extLst>
              </a:tr>
            </a:tbl>
          </a:graphicData>
        </a:graphic>
      </p:graphicFrame>
      <p:pic>
        <p:nvPicPr>
          <p:cNvPr id="15" name="Picture 14"/>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flipH="1">
            <a:off x="6700797" y="2011778"/>
            <a:ext cx="2461807" cy="1630204"/>
          </a:xfrm>
          <a:prstGeom prst="rect">
            <a:avLst/>
          </a:prstGeom>
        </p:spPr>
      </p:pic>
      <p:grpSp>
        <p:nvGrpSpPr>
          <p:cNvPr id="13" name="Group 12"/>
          <p:cNvGrpSpPr/>
          <p:nvPr/>
        </p:nvGrpSpPr>
        <p:grpSpPr>
          <a:xfrm>
            <a:off x="715270" y="5276980"/>
            <a:ext cx="7703929" cy="1012450"/>
            <a:chOff x="715270" y="5276980"/>
            <a:chExt cx="7703929" cy="1012450"/>
          </a:xfrm>
        </p:grpSpPr>
        <p:grpSp>
          <p:nvGrpSpPr>
            <p:cNvPr id="5" name="Group 4"/>
            <p:cNvGrpSpPr/>
            <p:nvPr/>
          </p:nvGrpSpPr>
          <p:grpSpPr>
            <a:xfrm>
              <a:off x="715270" y="5276980"/>
              <a:ext cx="7703929" cy="1012450"/>
              <a:chOff x="715270" y="5276980"/>
              <a:chExt cx="7703929" cy="1012450"/>
            </a:xfrm>
          </p:grpSpPr>
          <p:sp>
            <p:nvSpPr>
              <p:cNvPr id="6" name="Rectangle 5"/>
              <p:cNvSpPr/>
              <p:nvPr/>
            </p:nvSpPr>
            <p:spPr>
              <a:xfrm>
                <a:off x="715270" y="5276980"/>
                <a:ext cx="7703929" cy="1012450"/>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Rectangle 6"/>
              <p:cNvSpPr/>
              <p:nvPr/>
            </p:nvSpPr>
            <p:spPr>
              <a:xfrm>
                <a:off x="907646" y="5467350"/>
                <a:ext cx="6262650" cy="699829"/>
              </a:xfrm>
              <a:prstGeom prst="rect">
                <a:avLst/>
              </a:prstGeom>
              <a:solidFill>
                <a:srgbClr val="1174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0000"/>
                  </a:lnSpc>
                  <a:spcBef>
                    <a:spcPct val="0"/>
                  </a:spcBef>
                  <a:buFontTx/>
                  <a:buNone/>
                </a:pPr>
                <a:r>
                  <a:rPr lang="en-GB" altLang="en-US" dirty="0">
                    <a:solidFill>
                      <a:schemeClr val="bg1"/>
                    </a:solidFill>
                  </a:rPr>
                  <a:t> The </a:t>
                </a:r>
                <a:r>
                  <a:rPr lang="en-GB" altLang="en-US" b="1" dirty="0">
                    <a:solidFill>
                      <a:schemeClr val="bg1"/>
                    </a:solidFill>
                  </a:rPr>
                  <a:t>fourth</a:t>
                </a:r>
                <a:r>
                  <a:rPr lang="en-GB" altLang="en-US" dirty="0">
                    <a:solidFill>
                      <a:schemeClr val="bg1"/>
                    </a:solidFill>
                  </a:rPr>
                  <a:t> digit of the security code is four.</a:t>
                </a:r>
                <a:endParaRPr lang="en-GB" altLang="en-US" sz="2800" b="1" dirty="0">
                  <a:solidFill>
                    <a:schemeClr val="bg1"/>
                  </a:solidFill>
                </a:endParaRPr>
              </a:p>
            </p:txBody>
          </p:sp>
          <p:sp>
            <p:nvSpPr>
              <p:cNvPr id="9" name="Rectangle 8"/>
              <p:cNvSpPr/>
              <p:nvPr/>
            </p:nvSpPr>
            <p:spPr>
              <a:xfrm>
                <a:off x="7646430" y="5476822"/>
                <a:ext cx="487421" cy="639194"/>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solidFill>
                      <a:srgbClr val="11743A"/>
                    </a:solidFill>
                  </a:rPr>
                  <a:t>4</a:t>
                </a:r>
              </a:p>
            </p:txBody>
          </p:sp>
        </p:grpSp>
        <p:pic>
          <p:nvPicPr>
            <p:cNvPr id="16" name="Picture 1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189494" y="5476822"/>
              <a:ext cx="437738" cy="690358"/>
            </a:xfrm>
            <a:prstGeom prst="rect">
              <a:avLst/>
            </a:prstGeom>
          </p:spPr>
        </p:pic>
      </p:grpSp>
      <p:sp>
        <p:nvSpPr>
          <p:cNvPr id="17" name="Rectangle 16">
            <a:hlinkClick r:id="rId4"/>
          </p:cNvPr>
          <p:cNvSpPr/>
          <p:nvPr/>
        </p:nvSpPr>
        <p:spPr>
          <a:xfrm>
            <a:off x="8513380" y="6537433"/>
            <a:ext cx="649224" cy="30025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2363754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fade">
                                      <p:cBhvr>
                                        <p:cTn id="11" dur="500"/>
                                        <p:tgtEl>
                                          <p:spTgt spid="11"/>
                                        </p:tgtEl>
                                      </p:cBhvr>
                                    </p:animEffect>
                                  </p:childTnLst>
                                </p:cTn>
                              </p:par>
                              <p:par>
                                <p:cTn id="12" presetID="10" presetClass="entr" presetSubtype="0" fill="hold" nodeType="with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500"/>
                                        <p:tgtEl>
                                          <p:spTgt spid="15"/>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500"/>
                                        <p:tgtEl>
                                          <p:spTgt spid="12"/>
                                        </p:tgtEl>
                                      </p:cBhvr>
                                    </p:animEffect>
                                  </p:childTnLst>
                                </p:cTn>
                              </p:par>
                            </p:childTnLst>
                          </p:cTn>
                        </p:par>
                        <p:par>
                          <p:cTn id="20" fill="hold">
                            <p:stCondLst>
                              <p:cond delay="500"/>
                            </p:stCondLst>
                            <p:childTnLst>
                              <p:par>
                                <p:cTn id="21" presetID="10" presetClass="entr" presetSubtype="0" fill="hold" nodeType="after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fade">
                                      <p:cBhvr>
                                        <p:cTn id="23" dur="500"/>
                                        <p:tgtEl>
                                          <p:spTgt spid="14"/>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2"/>
                                        </p:tgtEl>
                                        <p:attrNameLst>
                                          <p:attrName>style.visibility</p:attrName>
                                        </p:attrNameLst>
                                      </p:cBhvr>
                                      <p:to>
                                        <p:strVal val="visible"/>
                                      </p:to>
                                    </p:set>
                                    <p:animEffect transition="in" filter="fade">
                                      <p:cBhvr>
                                        <p:cTn id="26" dur="500"/>
                                        <p:tgtEl>
                                          <p:spTgt spid="2"/>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500"/>
                                        <p:tgtEl>
                                          <p:spTgt spid="10"/>
                                        </p:tgtEl>
                                      </p:cBhvr>
                                    </p:animEffect>
                                  </p:childTnLst>
                                </p:cTn>
                              </p:par>
                              <p:par>
                                <p:cTn id="32" presetID="10" presetClass="entr" presetSubtype="0" fill="hold"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fade">
                                      <p:cBhvr>
                                        <p:cTn id="34"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p:bldP spid="10" grpId="0"/>
      <p:bldP spid="1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682416" y="2346144"/>
            <a:ext cx="7665552" cy="150931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p:cNvSpPr/>
          <p:nvPr/>
        </p:nvSpPr>
        <p:spPr>
          <a:xfrm>
            <a:off x="5789123" y="2348204"/>
            <a:ext cx="2558846" cy="502417"/>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p:cNvSpPr/>
          <p:nvPr/>
        </p:nvSpPr>
        <p:spPr>
          <a:xfrm>
            <a:off x="3238792" y="2848544"/>
            <a:ext cx="2554681" cy="502417"/>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p:cNvSpPr/>
          <p:nvPr/>
        </p:nvSpPr>
        <p:spPr>
          <a:xfrm>
            <a:off x="682417" y="3353039"/>
            <a:ext cx="2563199" cy="502417"/>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p:cNvSpPr/>
          <p:nvPr/>
        </p:nvSpPr>
        <p:spPr>
          <a:xfrm>
            <a:off x="682417" y="2348205"/>
            <a:ext cx="2563199" cy="502417"/>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itle 20"/>
          <p:cNvSpPr txBox="1">
            <a:spLocks/>
          </p:cNvSpPr>
          <p:nvPr/>
        </p:nvSpPr>
        <p:spPr>
          <a:xfrm>
            <a:off x="595911" y="459062"/>
            <a:ext cx="8220075" cy="994306"/>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dirty="0">
                <a:solidFill>
                  <a:srgbClr val="11743A"/>
                </a:solidFill>
              </a:rPr>
              <a:t>Escape the Cave – Clue 5</a:t>
            </a:r>
            <a:endParaRPr lang="en-GB" dirty="0">
              <a:solidFill>
                <a:srgbClr val="11743A"/>
              </a:solidFill>
              <a:latin typeface="+mn-lt"/>
            </a:endParaRPr>
          </a:p>
        </p:txBody>
      </p:sp>
      <p:sp>
        <p:nvSpPr>
          <p:cNvPr id="4" name="Rectangle 3"/>
          <p:cNvSpPr/>
          <p:nvPr/>
        </p:nvSpPr>
        <p:spPr>
          <a:xfrm>
            <a:off x="2904701" y="1692381"/>
            <a:ext cx="8047060" cy="276999"/>
          </a:xfrm>
          <a:prstGeom prst="rect">
            <a:avLst/>
          </a:prstGeom>
        </p:spPr>
        <p:txBody>
          <a:bodyPr wrap="square" lIns="0" tIns="0" rIns="0" bIns="0">
            <a:spAutoFit/>
          </a:bodyPr>
          <a:lstStyle/>
          <a:p>
            <a:pPr>
              <a:lnSpc>
                <a:spcPct val="100000"/>
              </a:lnSpc>
              <a:spcBef>
                <a:spcPct val="0"/>
              </a:spcBef>
              <a:buFontTx/>
              <a:buNone/>
            </a:pPr>
            <a:r>
              <a:rPr lang="en-GB" altLang="en-US" dirty="0"/>
              <a:t>Soil is made from how many of these things?</a:t>
            </a:r>
          </a:p>
        </p:txBody>
      </p:sp>
      <p:sp>
        <p:nvSpPr>
          <p:cNvPr id="10" name="Rectangle 9"/>
          <p:cNvSpPr/>
          <p:nvPr/>
        </p:nvSpPr>
        <p:spPr>
          <a:xfrm>
            <a:off x="830293" y="4271056"/>
            <a:ext cx="4816997" cy="553998"/>
          </a:xfrm>
          <a:prstGeom prst="rect">
            <a:avLst/>
          </a:prstGeom>
        </p:spPr>
        <p:txBody>
          <a:bodyPr wrap="square" lIns="0" tIns="0" rIns="0" bIns="0">
            <a:spAutoFit/>
          </a:bodyPr>
          <a:lstStyle/>
          <a:p>
            <a:pPr>
              <a:lnSpc>
                <a:spcPct val="100000"/>
              </a:lnSpc>
              <a:spcBef>
                <a:spcPct val="0"/>
              </a:spcBef>
              <a:buFontTx/>
              <a:buNone/>
            </a:pPr>
            <a:r>
              <a:rPr lang="en-GB" altLang="en-US" dirty="0"/>
              <a:t>Soil is made from air, water, organic matter and minerals.</a:t>
            </a:r>
            <a:endParaRPr lang="en-GB" altLang="en-US" sz="2800" b="1" dirty="0"/>
          </a:p>
        </p:txBody>
      </p:sp>
      <p:graphicFrame>
        <p:nvGraphicFramePr>
          <p:cNvPr id="11" name="Table 10">
            <a:extLst>
              <a:ext uri="{FF2B5EF4-FFF2-40B4-BE49-F238E27FC236}">
                <a16:creationId xmlns:a16="http://schemas.microsoft.com/office/drawing/2014/main" id="{73B255EA-B0B9-428E-B640-0E4E5BDEA384}"/>
              </a:ext>
            </a:extLst>
          </p:cNvPr>
          <p:cNvGraphicFramePr>
            <a:graphicFrameLocks noGrp="1"/>
          </p:cNvGraphicFramePr>
          <p:nvPr>
            <p:extLst>
              <p:ext uri="{D42A27DB-BD31-4B8C-83A1-F6EECF244321}">
                <p14:modId xmlns:p14="http://schemas.microsoft.com/office/powerpoint/2010/main" val="1811774124"/>
              </p:ext>
            </p:extLst>
          </p:nvPr>
        </p:nvGraphicFramePr>
        <p:xfrm>
          <a:off x="682418" y="2346144"/>
          <a:ext cx="7665552" cy="1509312"/>
        </p:xfrm>
        <a:graphic>
          <a:graphicData uri="http://schemas.openxmlformats.org/drawingml/2006/table">
            <a:tbl>
              <a:tblPr firstRow="1" firstCol="1" bandRow="1">
                <a:tableStyleId>{D7AC3CCA-C797-4891-BE02-D94E43425B78}</a:tableStyleId>
              </a:tblPr>
              <a:tblGrid>
                <a:gridCol w="2555001">
                  <a:extLst>
                    <a:ext uri="{9D8B030D-6E8A-4147-A177-3AD203B41FA5}">
                      <a16:colId xmlns:a16="http://schemas.microsoft.com/office/drawing/2014/main" val="2682357563"/>
                    </a:ext>
                  </a:extLst>
                </a:gridCol>
                <a:gridCol w="2555001">
                  <a:extLst>
                    <a:ext uri="{9D8B030D-6E8A-4147-A177-3AD203B41FA5}">
                      <a16:colId xmlns:a16="http://schemas.microsoft.com/office/drawing/2014/main" val="2142316111"/>
                    </a:ext>
                  </a:extLst>
                </a:gridCol>
                <a:gridCol w="2555550">
                  <a:extLst>
                    <a:ext uri="{9D8B030D-6E8A-4147-A177-3AD203B41FA5}">
                      <a16:colId xmlns:a16="http://schemas.microsoft.com/office/drawing/2014/main" val="3785353519"/>
                    </a:ext>
                  </a:extLst>
                </a:gridCol>
              </a:tblGrid>
              <a:tr h="503104">
                <a:tc>
                  <a:txBody>
                    <a:bodyPr/>
                    <a:lstStyle/>
                    <a:p>
                      <a:pPr algn="ctr">
                        <a:lnSpc>
                          <a:spcPct val="107000"/>
                        </a:lnSpc>
                        <a:spcAft>
                          <a:spcPts val="0"/>
                        </a:spcAft>
                      </a:pPr>
                      <a:r>
                        <a:rPr lang="en-GB" sz="1800" b="0" dirty="0">
                          <a:effectLst/>
                        </a:rPr>
                        <a:t>air</a:t>
                      </a:r>
                      <a:endParaRPr lang="en-GB" sz="1050" b="0" dirty="0">
                        <a:solidFill>
                          <a:srgbClr val="00B050"/>
                        </a:solidFill>
                        <a:effectLst/>
                        <a:latin typeface="Calibri" panose="020F0502020204030204" pitchFamily="34" charset="0"/>
                        <a:ea typeface="Calibri" panose="020F0502020204030204" pitchFamily="34" charset="0"/>
                        <a:cs typeface="Times New Roman" panose="02020603050405020304" pitchFamily="18" charset="0"/>
                      </a:endParaRPr>
                    </a:p>
                  </a:txBody>
                  <a:tcPr marL="63206" marR="63206" marT="0" marB="0" anchor="ctr">
                    <a:noFill/>
                  </a:tcPr>
                </a:tc>
                <a:tc>
                  <a:txBody>
                    <a:bodyPr/>
                    <a:lstStyle/>
                    <a:p>
                      <a:pPr algn="ctr">
                        <a:lnSpc>
                          <a:spcPct val="107000"/>
                        </a:lnSpc>
                        <a:spcAft>
                          <a:spcPts val="0"/>
                        </a:spcAft>
                      </a:pPr>
                      <a:r>
                        <a:rPr lang="en-GB" sz="1800" b="0" dirty="0">
                          <a:effectLst/>
                        </a:rPr>
                        <a:t>plastic</a:t>
                      </a:r>
                      <a:endParaRPr lang="en-GB" sz="105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3206" marR="63206" marT="0" marB="0" anchor="ctr">
                    <a:noFill/>
                  </a:tcPr>
                </a:tc>
                <a:tc>
                  <a:txBody>
                    <a:bodyPr/>
                    <a:lstStyle/>
                    <a:p>
                      <a:pPr algn="ctr">
                        <a:lnSpc>
                          <a:spcPct val="107000"/>
                        </a:lnSpc>
                        <a:spcAft>
                          <a:spcPts val="0"/>
                        </a:spcAft>
                      </a:pPr>
                      <a:r>
                        <a:rPr lang="en-GB" sz="1800" b="0" dirty="0">
                          <a:effectLst/>
                        </a:rPr>
                        <a:t>water</a:t>
                      </a:r>
                      <a:endParaRPr lang="en-GB" sz="1050" b="0" dirty="0">
                        <a:solidFill>
                          <a:srgbClr val="00B050"/>
                        </a:solidFill>
                        <a:effectLst/>
                        <a:latin typeface="Calibri" panose="020F0502020204030204" pitchFamily="34" charset="0"/>
                        <a:ea typeface="Calibri" panose="020F0502020204030204" pitchFamily="34" charset="0"/>
                        <a:cs typeface="Times New Roman" panose="02020603050405020304" pitchFamily="18" charset="0"/>
                      </a:endParaRPr>
                    </a:p>
                  </a:txBody>
                  <a:tcPr marL="63206" marR="63206" marT="0" marB="0" anchor="ctr">
                    <a:noFill/>
                  </a:tcPr>
                </a:tc>
                <a:extLst>
                  <a:ext uri="{0D108BD9-81ED-4DB2-BD59-A6C34878D82A}">
                    <a16:rowId xmlns:a16="http://schemas.microsoft.com/office/drawing/2014/main" val="763012142"/>
                  </a:ext>
                </a:extLst>
              </a:tr>
              <a:tr h="503104">
                <a:tc>
                  <a:txBody>
                    <a:bodyPr/>
                    <a:lstStyle/>
                    <a:p>
                      <a:pPr algn="ctr">
                        <a:lnSpc>
                          <a:spcPct val="107000"/>
                        </a:lnSpc>
                        <a:spcAft>
                          <a:spcPts val="0"/>
                        </a:spcAft>
                      </a:pPr>
                      <a:r>
                        <a:rPr lang="en-GB" sz="1800" b="0" dirty="0">
                          <a:effectLst/>
                        </a:rPr>
                        <a:t>metal</a:t>
                      </a:r>
                      <a:endParaRPr lang="en-GB" sz="105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3206" marR="63206" marT="0" marB="0" anchor="ctr">
                    <a:noFill/>
                  </a:tcPr>
                </a:tc>
                <a:tc>
                  <a:txBody>
                    <a:bodyPr/>
                    <a:lstStyle/>
                    <a:p>
                      <a:pPr algn="ctr">
                        <a:lnSpc>
                          <a:spcPct val="107000"/>
                        </a:lnSpc>
                        <a:spcAft>
                          <a:spcPts val="0"/>
                        </a:spcAft>
                      </a:pPr>
                      <a:r>
                        <a:rPr lang="en-GB" sz="1800" b="0" dirty="0">
                          <a:effectLst/>
                        </a:rPr>
                        <a:t>organic matter</a:t>
                      </a:r>
                      <a:endParaRPr lang="en-GB" sz="1050" b="0" dirty="0">
                        <a:solidFill>
                          <a:srgbClr val="00B050"/>
                        </a:solidFill>
                        <a:effectLst/>
                        <a:latin typeface="Calibri" panose="020F0502020204030204" pitchFamily="34" charset="0"/>
                        <a:ea typeface="Calibri" panose="020F0502020204030204" pitchFamily="34" charset="0"/>
                        <a:cs typeface="Times New Roman" panose="02020603050405020304" pitchFamily="18" charset="0"/>
                      </a:endParaRPr>
                    </a:p>
                  </a:txBody>
                  <a:tcPr marL="63206" marR="63206" marT="0" marB="0" anchor="ctr">
                    <a:noFill/>
                  </a:tcPr>
                </a:tc>
                <a:tc>
                  <a:txBody>
                    <a:bodyPr/>
                    <a:lstStyle/>
                    <a:p>
                      <a:pPr algn="ctr">
                        <a:lnSpc>
                          <a:spcPct val="107000"/>
                        </a:lnSpc>
                        <a:spcAft>
                          <a:spcPts val="0"/>
                        </a:spcAft>
                      </a:pPr>
                      <a:r>
                        <a:rPr lang="en-GB" sz="1800" b="0" dirty="0">
                          <a:effectLst/>
                        </a:rPr>
                        <a:t>glass</a:t>
                      </a:r>
                      <a:endParaRPr lang="en-GB" sz="105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3206" marR="63206" marT="0" marB="0" anchor="ctr">
                    <a:noFill/>
                  </a:tcPr>
                </a:tc>
                <a:extLst>
                  <a:ext uri="{0D108BD9-81ED-4DB2-BD59-A6C34878D82A}">
                    <a16:rowId xmlns:a16="http://schemas.microsoft.com/office/drawing/2014/main" val="314083021"/>
                  </a:ext>
                </a:extLst>
              </a:tr>
              <a:tr h="503104">
                <a:tc>
                  <a:txBody>
                    <a:bodyPr/>
                    <a:lstStyle/>
                    <a:p>
                      <a:pPr algn="ctr">
                        <a:lnSpc>
                          <a:spcPct val="107000"/>
                        </a:lnSpc>
                        <a:spcAft>
                          <a:spcPts val="0"/>
                        </a:spcAft>
                      </a:pPr>
                      <a:r>
                        <a:rPr lang="en-GB" sz="1800" b="0" dirty="0">
                          <a:effectLst/>
                        </a:rPr>
                        <a:t>minerals</a:t>
                      </a:r>
                      <a:endParaRPr lang="en-GB" sz="1050" b="0" dirty="0">
                        <a:solidFill>
                          <a:srgbClr val="00B050"/>
                        </a:solidFill>
                        <a:effectLst/>
                        <a:latin typeface="Calibri" panose="020F0502020204030204" pitchFamily="34" charset="0"/>
                        <a:ea typeface="Calibri" panose="020F0502020204030204" pitchFamily="34" charset="0"/>
                        <a:cs typeface="Times New Roman" panose="02020603050405020304" pitchFamily="18" charset="0"/>
                      </a:endParaRPr>
                    </a:p>
                  </a:txBody>
                  <a:tcPr marL="63206" marR="63206" marT="0" marB="0" anchor="ctr">
                    <a:noFill/>
                  </a:tcPr>
                </a:tc>
                <a:tc>
                  <a:txBody>
                    <a:bodyPr/>
                    <a:lstStyle/>
                    <a:p>
                      <a:pPr algn="ctr">
                        <a:lnSpc>
                          <a:spcPct val="107000"/>
                        </a:lnSpc>
                        <a:spcAft>
                          <a:spcPts val="0"/>
                        </a:spcAft>
                      </a:pPr>
                      <a:r>
                        <a:rPr lang="en-GB" sz="1800" b="0" dirty="0">
                          <a:effectLst/>
                        </a:rPr>
                        <a:t>nylon</a:t>
                      </a:r>
                      <a:endParaRPr lang="en-GB" sz="105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3206" marR="63206" marT="0" marB="0" anchor="ctr">
                    <a:noFill/>
                  </a:tcPr>
                </a:tc>
                <a:tc>
                  <a:txBody>
                    <a:bodyPr/>
                    <a:lstStyle/>
                    <a:p>
                      <a:pPr algn="ctr">
                        <a:lnSpc>
                          <a:spcPct val="107000"/>
                        </a:lnSpc>
                        <a:spcAft>
                          <a:spcPts val="0"/>
                        </a:spcAft>
                      </a:pPr>
                      <a:r>
                        <a:rPr lang="en-GB" sz="1800" b="0" dirty="0">
                          <a:effectLst/>
                        </a:rPr>
                        <a:t>leather</a:t>
                      </a:r>
                      <a:endParaRPr lang="en-GB" sz="105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3206" marR="63206" marT="0" marB="0" anchor="ctr">
                    <a:noFill/>
                  </a:tcPr>
                </a:tc>
                <a:extLst>
                  <a:ext uri="{0D108BD9-81ED-4DB2-BD59-A6C34878D82A}">
                    <a16:rowId xmlns:a16="http://schemas.microsoft.com/office/drawing/2014/main" val="109936788"/>
                  </a:ext>
                </a:extLst>
              </a:tr>
            </a:tbl>
          </a:graphicData>
        </a:graphic>
      </p:graphicFrame>
      <p:pic>
        <p:nvPicPr>
          <p:cNvPr id="17" name="Picture 16"/>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08641" y="1267932"/>
            <a:ext cx="2571185" cy="1263648"/>
          </a:xfrm>
          <a:prstGeom prst="rect">
            <a:avLst/>
          </a:prstGeom>
        </p:spPr>
      </p:pic>
      <p:pic>
        <p:nvPicPr>
          <p:cNvPr id="18" name="Picture 17"/>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flipH="1">
            <a:off x="6172243" y="2861001"/>
            <a:ext cx="2298319" cy="2334285"/>
          </a:xfrm>
          <a:prstGeom prst="rect">
            <a:avLst/>
          </a:prstGeom>
        </p:spPr>
      </p:pic>
      <p:grpSp>
        <p:nvGrpSpPr>
          <p:cNvPr id="2" name="Group 1"/>
          <p:cNvGrpSpPr/>
          <p:nvPr/>
        </p:nvGrpSpPr>
        <p:grpSpPr>
          <a:xfrm>
            <a:off x="715270" y="5276980"/>
            <a:ext cx="7703929" cy="1012450"/>
            <a:chOff x="715270" y="5276980"/>
            <a:chExt cx="7703929" cy="1012450"/>
          </a:xfrm>
        </p:grpSpPr>
        <p:grpSp>
          <p:nvGrpSpPr>
            <p:cNvPr id="5" name="Group 4"/>
            <p:cNvGrpSpPr/>
            <p:nvPr/>
          </p:nvGrpSpPr>
          <p:grpSpPr>
            <a:xfrm>
              <a:off x="715270" y="5276980"/>
              <a:ext cx="7703929" cy="1012450"/>
              <a:chOff x="715270" y="5276980"/>
              <a:chExt cx="7703929" cy="1012450"/>
            </a:xfrm>
          </p:grpSpPr>
          <p:sp>
            <p:nvSpPr>
              <p:cNvPr id="6" name="Rectangle 5"/>
              <p:cNvSpPr/>
              <p:nvPr/>
            </p:nvSpPr>
            <p:spPr>
              <a:xfrm>
                <a:off x="715270" y="5276980"/>
                <a:ext cx="7703929" cy="1012450"/>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Rectangle 6"/>
              <p:cNvSpPr/>
              <p:nvPr/>
            </p:nvSpPr>
            <p:spPr>
              <a:xfrm>
                <a:off x="907646" y="5467350"/>
                <a:ext cx="6262650" cy="699829"/>
              </a:xfrm>
              <a:prstGeom prst="rect">
                <a:avLst/>
              </a:prstGeom>
              <a:solidFill>
                <a:srgbClr val="1174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0000"/>
                  </a:lnSpc>
                  <a:spcBef>
                    <a:spcPct val="0"/>
                  </a:spcBef>
                  <a:buFontTx/>
                  <a:buNone/>
                </a:pPr>
                <a:r>
                  <a:rPr lang="en-GB" altLang="en-US" dirty="0">
                    <a:solidFill>
                      <a:schemeClr val="bg1"/>
                    </a:solidFill>
                  </a:rPr>
                  <a:t> The </a:t>
                </a:r>
                <a:r>
                  <a:rPr lang="en-GB" altLang="en-US" b="1" dirty="0">
                    <a:solidFill>
                      <a:schemeClr val="bg1"/>
                    </a:solidFill>
                  </a:rPr>
                  <a:t>fifth</a:t>
                </a:r>
                <a:r>
                  <a:rPr lang="en-GB" altLang="en-US" dirty="0">
                    <a:solidFill>
                      <a:schemeClr val="bg1"/>
                    </a:solidFill>
                  </a:rPr>
                  <a:t> digit of the security code is four.</a:t>
                </a:r>
                <a:endParaRPr lang="en-GB" altLang="en-US" sz="2800" b="1" dirty="0">
                  <a:solidFill>
                    <a:schemeClr val="bg1"/>
                  </a:solidFill>
                </a:endParaRPr>
              </a:p>
            </p:txBody>
          </p:sp>
          <p:sp>
            <p:nvSpPr>
              <p:cNvPr id="9" name="Rectangle 8"/>
              <p:cNvSpPr/>
              <p:nvPr/>
            </p:nvSpPr>
            <p:spPr>
              <a:xfrm>
                <a:off x="7646430" y="5476822"/>
                <a:ext cx="487421" cy="639194"/>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solidFill>
                      <a:srgbClr val="11743A"/>
                    </a:solidFill>
                  </a:rPr>
                  <a:t>4</a:t>
                </a:r>
              </a:p>
            </p:txBody>
          </p:sp>
        </p:grpSp>
        <p:pic>
          <p:nvPicPr>
            <p:cNvPr id="19" name="Picture 18"/>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189494" y="5476822"/>
              <a:ext cx="437738" cy="690358"/>
            </a:xfrm>
            <a:prstGeom prst="rect">
              <a:avLst/>
            </a:prstGeom>
          </p:spPr>
        </p:pic>
      </p:grpSp>
      <p:sp>
        <p:nvSpPr>
          <p:cNvPr id="20" name="Rectangle 19">
            <a:hlinkClick r:id="rId5"/>
          </p:cNvPr>
          <p:cNvSpPr/>
          <p:nvPr/>
        </p:nvSpPr>
        <p:spPr>
          <a:xfrm>
            <a:off x="8513380" y="6537433"/>
            <a:ext cx="649224" cy="30025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8010377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fade">
                                      <p:cBhvr>
                                        <p:cTn id="11" dur="500"/>
                                        <p:tgtEl>
                                          <p:spTgt spid="11"/>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16"/>
                                        </p:tgtEl>
                                        <p:attrNameLst>
                                          <p:attrName>style.visibility</p:attrName>
                                        </p:attrNameLst>
                                      </p:cBhvr>
                                      <p:to>
                                        <p:strVal val="visible"/>
                                      </p:to>
                                    </p:set>
                                    <p:animEffect transition="in" filter="fade">
                                      <p:cBhvr>
                                        <p:cTn id="14" dur="500"/>
                                        <p:tgtEl>
                                          <p:spTgt spid="16"/>
                                        </p:tgtEl>
                                      </p:cBhvr>
                                    </p:animEffect>
                                  </p:childTnLst>
                                </p:cTn>
                              </p:par>
                              <p:par>
                                <p:cTn id="15" presetID="10" presetClass="entr" presetSubtype="0" fill="hold" nodeType="withEffect">
                                  <p:stCondLst>
                                    <p:cond delay="0"/>
                                  </p:stCondLst>
                                  <p:childTnLst>
                                    <p:set>
                                      <p:cBhvr>
                                        <p:cTn id="16" dur="1" fill="hold">
                                          <p:stCondLst>
                                            <p:cond delay="0"/>
                                          </p:stCondLst>
                                        </p:cTn>
                                        <p:tgtEl>
                                          <p:spTgt spid="18"/>
                                        </p:tgtEl>
                                        <p:attrNameLst>
                                          <p:attrName>style.visibility</p:attrName>
                                        </p:attrNameLst>
                                      </p:cBhvr>
                                      <p:to>
                                        <p:strVal val="visible"/>
                                      </p:to>
                                    </p:set>
                                    <p:animEffect transition="in" filter="fade">
                                      <p:cBhvr>
                                        <p:cTn id="17" dur="500"/>
                                        <p:tgtEl>
                                          <p:spTgt spid="18"/>
                                        </p:tgtEl>
                                      </p:cBhvr>
                                    </p:animEffect>
                                  </p:childTnLst>
                                </p:cTn>
                              </p:par>
                              <p:par>
                                <p:cTn id="18" presetID="10" presetClass="entr" presetSubtype="0" fill="hold" nodeType="withEffect">
                                  <p:stCondLst>
                                    <p:cond delay="0"/>
                                  </p:stCondLst>
                                  <p:childTnLst>
                                    <p:set>
                                      <p:cBhvr>
                                        <p:cTn id="19" dur="1" fill="hold">
                                          <p:stCondLst>
                                            <p:cond delay="0"/>
                                          </p:stCondLst>
                                        </p:cTn>
                                        <p:tgtEl>
                                          <p:spTgt spid="17"/>
                                        </p:tgtEl>
                                        <p:attrNameLst>
                                          <p:attrName>style.visibility</p:attrName>
                                        </p:attrNameLst>
                                      </p:cBhvr>
                                      <p:to>
                                        <p:strVal val="visible"/>
                                      </p:to>
                                    </p:set>
                                    <p:animEffect transition="in" filter="fade">
                                      <p:cBhvr>
                                        <p:cTn id="20" dur="500"/>
                                        <p:tgtEl>
                                          <p:spTgt spid="17"/>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fade">
                                      <p:cBhvr>
                                        <p:cTn id="25" dur="500"/>
                                        <p:tgtEl>
                                          <p:spTgt spid="12"/>
                                        </p:tgtEl>
                                      </p:cBhvr>
                                    </p:animEffect>
                                  </p:childTnLst>
                                </p:cTn>
                              </p:par>
                            </p:childTnLst>
                          </p:cTn>
                        </p:par>
                        <p:par>
                          <p:cTn id="26" fill="hold">
                            <p:stCondLst>
                              <p:cond delay="500"/>
                            </p:stCondLst>
                            <p:childTnLst>
                              <p:par>
                                <p:cTn id="27" presetID="10" presetClass="entr" presetSubtype="0" fill="hold" grpId="0" nodeType="afterEffect">
                                  <p:stCondLst>
                                    <p:cond delay="0"/>
                                  </p:stCondLst>
                                  <p:childTnLst>
                                    <p:set>
                                      <p:cBhvr>
                                        <p:cTn id="28" dur="1" fill="hold">
                                          <p:stCondLst>
                                            <p:cond delay="0"/>
                                          </p:stCondLst>
                                        </p:cTn>
                                        <p:tgtEl>
                                          <p:spTgt spid="13"/>
                                        </p:tgtEl>
                                        <p:attrNameLst>
                                          <p:attrName>style.visibility</p:attrName>
                                        </p:attrNameLst>
                                      </p:cBhvr>
                                      <p:to>
                                        <p:strVal val="visible"/>
                                      </p:to>
                                    </p:set>
                                    <p:animEffect transition="in" filter="fade">
                                      <p:cBhvr>
                                        <p:cTn id="29" dur="500"/>
                                        <p:tgtEl>
                                          <p:spTgt spid="13"/>
                                        </p:tgtEl>
                                      </p:cBhvr>
                                    </p:animEffect>
                                  </p:childTnLst>
                                </p:cTn>
                              </p:par>
                            </p:childTnLst>
                          </p:cTn>
                        </p:par>
                        <p:par>
                          <p:cTn id="30" fill="hold">
                            <p:stCondLst>
                              <p:cond delay="1000"/>
                            </p:stCondLst>
                            <p:childTnLst>
                              <p:par>
                                <p:cTn id="31" presetID="10" presetClass="entr" presetSubtype="0" fill="hold" grpId="0" nodeType="afterEffect">
                                  <p:stCondLst>
                                    <p:cond delay="0"/>
                                  </p:stCondLst>
                                  <p:childTnLst>
                                    <p:set>
                                      <p:cBhvr>
                                        <p:cTn id="32" dur="1" fill="hold">
                                          <p:stCondLst>
                                            <p:cond delay="0"/>
                                          </p:stCondLst>
                                        </p:cTn>
                                        <p:tgtEl>
                                          <p:spTgt spid="14"/>
                                        </p:tgtEl>
                                        <p:attrNameLst>
                                          <p:attrName>style.visibility</p:attrName>
                                        </p:attrNameLst>
                                      </p:cBhvr>
                                      <p:to>
                                        <p:strVal val="visible"/>
                                      </p:to>
                                    </p:set>
                                    <p:animEffect transition="in" filter="fade">
                                      <p:cBhvr>
                                        <p:cTn id="33" dur="500"/>
                                        <p:tgtEl>
                                          <p:spTgt spid="14"/>
                                        </p:tgtEl>
                                      </p:cBhvr>
                                    </p:animEffect>
                                  </p:childTnLst>
                                </p:cTn>
                              </p:par>
                            </p:childTnLst>
                          </p:cTn>
                        </p:par>
                        <p:par>
                          <p:cTn id="34" fill="hold">
                            <p:stCondLst>
                              <p:cond delay="1500"/>
                            </p:stCondLst>
                            <p:childTnLst>
                              <p:par>
                                <p:cTn id="35" presetID="10" presetClass="entr" presetSubtype="0" fill="hold" grpId="0" nodeType="after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fade">
                                      <p:cBhvr>
                                        <p:cTn id="37" dur="500"/>
                                        <p:tgtEl>
                                          <p:spTgt spid="15"/>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0"/>
                                        </p:tgtEl>
                                        <p:attrNameLst>
                                          <p:attrName>style.visibility</p:attrName>
                                        </p:attrNameLst>
                                      </p:cBhvr>
                                      <p:to>
                                        <p:strVal val="visible"/>
                                      </p:to>
                                    </p:set>
                                    <p:animEffect transition="in" filter="fade">
                                      <p:cBhvr>
                                        <p:cTn id="42" dur="500"/>
                                        <p:tgtEl>
                                          <p:spTgt spid="10"/>
                                        </p:tgtEl>
                                      </p:cBhvr>
                                    </p:animEffect>
                                  </p:childTnLst>
                                </p:cTn>
                              </p:par>
                              <p:par>
                                <p:cTn id="43" presetID="10" presetClass="entr" presetSubtype="0" fill="hold" nodeType="withEffect">
                                  <p:stCondLst>
                                    <p:cond delay="0"/>
                                  </p:stCondLst>
                                  <p:childTnLst>
                                    <p:set>
                                      <p:cBhvr>
                                        <p:cTn id="44" dur="1" fill="hold">
                                          <p:stCondLst>
                                            <p:cond delay="0"/>
                                          </p:stCondLst>
                                        </p:cTn>
                                        <p:tgtEl>
                                          <p:spTgt spid="2"/>
                                        </p:tgtEl>
                                        <p:attrNameLst>
                                          <p:attrName>style.visibility</p:attrName>
                                        </p:attrNameLst>
                                      </p:cBhvr>
                                      <p:to>
                                        <p:strVal val="visible"/>
                                      </p:to>
                                    </p:set>
                                    <p:animEffect transition="in" filter="fade">
                                      <p:cBhvr>
                                        <p:cTn id="4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5" grpId="0" animBg="1"/>
      <p:bldP spid="14" grpId="0" animBg="1"/>
      <p:bldP spid="13" grpId="0" animBg="1"/>
      <p:bldP spid="12" grpId="0" animBg="1"/>
      <p:bldP spid="4" grpId="0"/>
      <p:bldP spid="1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p:cNvSpPr/>
          <p:nvPr/>
        </p:nvSpPr>
        <p:spPr>
          <a:xfrm>
            <a:off x="715270" y="2044878"/>
            <a:ext cx="7418580" cy="288325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p:cNvSpPr/>
          <p:nvPr/>
        </p:nvSpPr>
        <p:spPr>
          <a:xfrm>
            <a:off x="6071378" y="4347803"/>
            <a:ext cx="1047185" cy="584580"/>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p:cNvSpPr/>
          <p:nvPr/>
        </p:nvSpPr>
        <p:spPr>
          <a:xfrm>
            <a:off x="6068838" y="3777435"/>
            <a:ext cx="1047185" cy="570368"/>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p:cNvSpPr/>
          <p:nvPr/>
        </p:nvSpPr>
        <p:spPr>
          <a:xfrm>
            <a:off x="7122837" y="3203447"/>
            <a:ext cx="1011013" cy="56612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p:cNvSpPr/>
          <p:nvPr/>
        </p:nvSpPr>
        <p:spPr>
          <a:xfrm>
            <a:off x="6068839" y="2622487"/>
            <a:ext cx="1047185" cy="570368"/>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itle 20"/>
          <p:cNvSpPr txBox="1">
            <a:spLocks/>
          </p:cNvSpPr>
          <p:nvPr/>
        </p:nvSpPr>
        <p:spPr>
          <a:xfrm>
            <a:off x="595911" y="459062"/>
            <a:ext cx="8220075" cy="994306"/>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dirty="0">
                <a:solidFill>
                  <a:srgbClr val="11743A"/>
                </a:solidFill>
              </a:rPr>
              <a:t>Escape the Cave – Clue 6</a:t>
            </a:r>
            <a:endParaRPr lang="en-GB" dirty="0">
              <a:solidFill>
                <a:srgbClr val="11743A"/>
              </a:solidFill>
              <a:latin typeface="+mn-lt"/>
            </a:endParaRPr>
          </a:p>
        </p:txBody>
      </p:sp>
      <p:sp>
        <p:nvSpPr>
          <p:cNvPr id="4" name="Rectangle 3"/>
          <p:cNvSpPr/>
          <p:nvPr/>
        </p:nvSpPr>
        <p:spPr>
          <a:xfrm>
            <a:off x="655590" y="1390399"/>
            <a:ext cx="7823288" cy="553998"/>
          </a:xfrm>
          <a:prstGeom prst="rect">
            <a:avLst/>
          </a:prstGeom>
        </p:spPr>
        <p:txBody>
          <a:bodyPr wrap="square" lIns="0" tIns="0" rIns="0" bIns="0">
            <a:spAutoFit/>
          </a:bodyPr>
          <a:lstStyle/>
          <a:p>
            <a:pPr>
              <a:lnSpc>
                <a:spcPct val="100000"/>
              </a:lnSpc>
              <a:spcBef>
                <a:spcPct val="0"/>
              </a:spcBef>
              <a:buFontTx/>
              <a:buNone/>
            </a:pPr>
            <a:r>
              <a:rPr lang="en-GB" altLang="en-US" dirty="0"/>
              <a:t>Read these sentences about properties of rocks. Some are true statements and some are false.</a:t>
            </a:r>
          </a:p>
        </p:txBody>
      </p:sp>
      <p:graphicFrame>
        <p:nvGraphicFramePr>
          <p:cNvPr id="11" name="Table 10"/>
          <p:cNvGraphicFramePr>
            <a:graphicFrameLocks noGrp="1"/>
          </p:cNvGraphicFramePr>
          <p:nvPr>
            <p:extLst>
              <p:ext uri="{D42A27DB-BD31-4B8C-83A1-F6EECF244321}">
                <p14:modId xmlns:p14="http://schemas.microsoft.com/office/powerpoint/2010/main" val="1730593560"/>
              </p:ext>
            </p:extLst>
          </p:nvPr>
        </p:nvGraphicFramePr>
        <p:xfrm>
          <a:off x="721415" y="2046519"/>
          <a:ext cx="7418580" cy="2887506"/>
        </p:xfrm>
        <a:graphic>
          <a:graphicData uri="http://schemas.openxmlformats.org/drawingml/2006/table">
            <a:tbl>
              <a:tblPr firstRow="1" bandRow="1">
                <a:tableStyleId>{D7AC3CCA-C797-4891-BE02-D94E43425B78}</a:tableStyleId>
              </a:tblPr>
              <a:tblGrid>
                <a:gridCol w="5348048">
                  <a:extLst>
                    <a:ext uri="{9D8B030D-6E8A-4147-A177-3AD203B41FA5}">
                      <a16:colId xmlns:a16="http://schemas.microsoft.com/office/drawing/2014/main" val="3437964018"/>
                    </a:ext>
                  </a:extLst>
                </a:gridCol>
                <a:gridCol w="1054150">
                  <a:extLst>
                    <a:ext uri="{9D8B030D-6E8A-4147-A177-3AD203B41FA5}">
                      <a16:colId xmlns:a16="http://schemas.microsoft.com/office/drawing/2014/main" val="3961686999"/>
                    </a:ext>
                  </a:extLst>
                </a:gridCol>
                <a:gridCol w="1016382">
                  <a:extLst>
                    <a:ext uri="{9D8B030D-6E8A-4147-A177-3AD203B41FA5}">
                      <a16:colId xmlns:a16="http://schemas.microsoft.com/office/drawing/2014/main" val="856146731"/>
                    </a:ext>
                  </a:extLst>
                </a:gridCol>
              </a:tblGrid>
              <a:tr h="576422">
                <a:tc>
                  <a:txBody>
                    <a:bodyPr/>
                    <a:lstStyle/>
                    <a:p>
                      <a:endParaRPr lang="en-GB" dirty="0"/>
                    </a:p>
                  </a:txBody>
                  <a:tcPr>
                    <a:noFill/>
                  </a:tcPr>
                </a:tc>
                <a:tc>
                  <a:txBody>
                    <a:bodyPr/>
                    <a:lstStyle/>
                    <a:p>
                      <a:pPr algn="ctr"/>
                      <a:r>
                        <a:rPr lang="en-GB" b="0" dirty="0"/>
                        <a:t>True</a:t>
                      </a:r>
                    </a:p>
                  </a:txBody>
                  <a:tcPr anchor="ctr">
                    <a:noFill/>
                  </a:tcPr>
                </a:tc>
                <a:tc>
                  <a:txBody>
                    <a:bodyPr/>
                    <a:lstStyle/>
                    <a:p>
                      <a:pPr algn="ctr"/>
                      <a:r>
                        <a:rPr lang="en-GB" b="0" dirty="0"/>
                        <a:t>False</a:t>
                      </a:r>
                    </a:p>
                  </a:txBody>
                  <a:tcPr anchor="ctr">
                    <a:noFill/>
                  </a:tcPr>
                </a:tc>
                <a:extLst>
                  <a:ext uri="{0D108BD9-81ED-4DB2-BD59-A6C34878D82A}">
                    <a16:rowId xmlns:a16="http://schemas.microsoft.com/office/drawing/2014/main" val="237020630"/>
                  </a:ext>
                </a:extLst>
              </a:tr>
              <a:tr h="576422">
                <a:tc>
                  <a:txBody>
                    <a:bodyPr/>
                    <a:lstStyle/>
                    <a:p>
                      <a:r>
                        <a:rPr lang="en-GB" altLang="en-US" sz="1600" dirty="0">
                          <a:solidFill>
                            <a:schemeClr val="tx1"/>
                          </a:solidFill>
                        </a:rPr>
                        <a:t>Permeable rocks allow water to pass through them. </a:t>
                      </a:r>
                      <a:endParaRPr lang="en-GB" sz="1600" dirty="0"/>
                    </a:p>
                  </a:txBody>
                  <a:tcPr anchor="ctr">
                    <a:noFill/>
                  </a:tcPr>
                </a:tc>
                <a:tc>
                  <a:txBody>
                    <a:bodyPr/>
                    <a:lstStyle/>
                    <a:p>
                      <a:endParaRPr lang="en-GB" dirty="0"/>
                    </a:p>
                  </a:txBody>
                  <a:tcPr>
                    <a:noFill/>
                  </a:tcPr>
                </a:tc>
                <a:tc>
                  <a:txBody>
                    <a:bodyPr/>
                    <a:lstStyle/>
                    <a:p>
                      <a:endParaRPr lang="en-GB"/>
                    </a:p>
                  </a:txBody>
                  <a:tcPr>
                    <a:noFill/>
                  </a:tcPr>
                </a:tc>
                <a:extLst>
                  <a:ext uri="{0D108BD9-81ED-4DB2-BD59-A6C34878D82A}">
                    <a16:rowId xmlns:a16="http://schemas.microsoft.com/office/drawing/2014/main" val="1425962224"/>
                  </a:ext>
                </a:extLst>
              </a:tr>
              <a:tr h="576422">
                <a:tc>
                  <a:txBody>
                    <a:bodyPr/>
                    <a:lstStyle/>
                    <a:p>
                      <a:r>
                        <a:rPr lang="en-GB" altLang="en-US" sz="1600" dirty="0">
                          <a:solidFill>
                            <a:schemeClr val="tx1"/>
                          </a:solidFill>
                        </a:rPr>
                        <a:t>Durable rocks can be broken down easily by weathering. </a:t>
                      </a:r>
                      <a:endParaRPr lang="en-GB" sz="1600" dirty="0"/>
                    </a:p>
                  </a:txBody>
                  <a:tcPr anchor="ctr">
                    <a:noFill/>
                  </a:tcPr>
                </a:tc>
                <a:tc>
                  <a:txBody>
                    <a:bodyPr/>
                    <a:lstStyle/>
                    <a:p>
                      <a:endParaRPr lang="en-GB" dirty="0"/>
                    </a:p>
                  </a:txBody>
                  <a:tcPr>
                    <a:noFill/>
                  </a:tcPr>
                </a:tc>
                <a:tc>
                  <a:txBody>
                    <a:bodyPr/>
                    <a:lstStyle/>
                    <a:p>
                      <a:endParaRPr lang="en-GB" dirty="0"/>
                    </a:p>
                  </a:txBody>
                  <a:tcPr>
                    <a:noFill/>
                  </a:tcPr>
                </a:tc>
                <a:extLst>
                  <a:ext uri="{0D108BD9-81ED-4DB2-BD59-A6C34878D82A}">
                    <a16:rowId xmlns:a16="http://schemas.microsoft.com/office/drawing/2014/main" val="3157277126"/>
                  </a:ext>
                </a:extLst>
              </a:tr>
              <a:tr h="576422">
                <a:tc>
                  <a:txBody>
                    <a:bodyPr/>
                    <a:lstStyle/>
                    <a:p>
                      <a:r>
                        <a:rPr lang="en-GB" altLang="en-US" sz="1600" dirty="0">
                          <a:solidFill>
                            <a:schemeClr val="tx1"/>
                          </a:solidFill>
                        </a:rPr>
                        <a:t>Density measures how bulky rocks are. High-density rocks sink; low-density rocks float. </a:t>
                      </a:r>
                      <a:endParaRPr lang="en-GB" sz="1600" dirty="0"/>
                    </a:p>
                  </a:txBody>
                  <a:tcPr anchor="ctr">
                    <a:noFill/>
                  </a:tcPr>
                </a:tc>
                <a:tc>
                  <a:txBody>
                    <a:bodyPr/>
                    <a:lstStyle/>
                    <a:p>
                      <a:endParaRPr lang="en-GB" dirty="0"/>
                    </a:p>
                  </a:txBody>
                  <a:tcPr>
                    <a:noFill/>
                  </a:tcPr>
                </a:tc>
                <a:tc>
                  <a:txBody>
                    <a:bodyPr/>
                    <a:lstStyle/>
                    <a:p>
                      <a:endParaRPr lang="en-GB"/>
                    </a:p>
                  </a:txBody>
                  <a:tcPr>
                    <a:noFill/>
                  </a:tcPr>
                </a:tc>
                <a:extLst>
                  <a:ext uri="{0D108BD9-81ED-4DB2-BD59-A6C34878D82A}">
                    <a16:rowId xmlns:a16="http://schemas.microsoft.com/office/drawing/2014/main" val="4138404020"/>
                  </a:ext>
                </a:extLst>
              </a:tr>
              <a:tr h="576422">
                <a:tc>
                  <a:txBody>
                    <a:bodyPr/>
                    <a:lstStyle/>
                    <a:p>
                      <a:r>
                        <a:rPr lang="en-GB" altLang="en-US" sz="1600" dirty="0">
                          <a:solidFill>
                            <a:schemeClr val="tx1"/>
                          </a:solidFill>
                        </a:rPr>
                        <a:t>You can test the hardness of rocks by seeing if they will scratch glass. </a:t>
                      </a:r>
                      <a:endParaRPr lang="en-GB" sz="1600" dirty="0"/>
                    </a:p>
                  </a:txBody>
                  <a:tcPr anchor="ctr">
                    <a:noFill/>
                  </a:tcPr>
                </a:tc>
                <a:tc>
                  <a:txBody>
                    <a:bodyPr/>
                    <a:lstStyle/>
                    <a:p>
                      <a:endParaRPr lang="en-GB" dirty="0"/>
                    </a:p>
                  </a:txBody>
                  <a:tcPr>
                    <a:noFill/>
                  </a:tcPr>
                </a:tc>
                <a:tc>
                  <a:txBody>
                    <a:bodyPr/>
                    <a:lstStyle/>
                    <a:p>
                      <a:endParaRPr lang="en-GB" dirty="0"/>
                    </a:p>
                  </a:txBody>
                  <a:tcPr>
                    <a:noFill/>
                  </a:tcPr>
                </a:tc>
                <a:extLst>
                  <a:ext uri="{0D108BD9-81ED-4DB2-BD59-A6C34878D82A}">
                    <a16:rowId xmlns:a16="http://schemas.microsoft.com/office/drawing/2014/main" val="415545162"/>
                  </a:ext>
                </a:extLst>
              </a:tr>
            </a:tbl>
          </a:graphicData>
        </a:graphic>
      </p:graphicFrame>
      <p:grpSp>
        <p:nvGrpSpPr>
          <p:cNvPr id="2" name="Group 1"/>
          <p:cNvGrpSpPr/>
          <p:nvPr/>
        </p:nvGrpSpPr>
        <p:grpSpPr>
          <a:xfrm>
            <a:off x="715270" y="5276980"/>
            <a:ext cx="7703929" cy="1012450"/>
            <a:chOff x="715270" y="5276980"/>
            <a:chExt cx="7703929" cy="1012450"/>
          </a:xfrm>
        </p:grpSpPr>
        <p:grpSp>
          <p:nvGrpSpPr>
            <p:cNvPr id="5" name="Group 4"/>
            <p:cNvGrpSpPr/>
            <p:nvPr/>
          </p:nvGrpSpPr>
          <p:grpSpPr>
            <a:xfrm>
              <a:off x="715270" y="5276980"/>
              <a:ext cx="7703929" cy="1012450"/>
              <a:chOff x="715270" y="5276980"/>
              <a:chExt cx="7703929" cy="1012450"/>
            </a:xfrm>
          </p:grpSpPr>
          <p:sp>
            <p:nvSpPr>
              <p:cNvPr id="6" name="Rectangle 5"/>
              <p:cNvSpPr/>
              <p:nvPr/>
            </p:nvSpPr>
            <p:spPr>
              <a:xfrm>
                <a:off x="715270" y="5276980"/>
                <a:ext cx="7703929" cy="1012450"/>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Rectangle 6"/>
              <p:cNvSpPr/>
              <p:nvPr/>
            </p:nvSpPr>
            <p:spPr>
              <a:xfrm>
                <a:off x="907646" y="5467350"/>
                <a:ext cx="6262650" cy="699829"/>
              </a:xfrm>
              <a:prstGeom prst="rect">
                <a:avLst/>
              </a:prstGeom>
              <a:solidFill>
                <a:srgbClr val="1174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0000"/>
                  </a:lnSpc>
                  <a:spcBef>
                    <a:spcPct val="0"/>
                  </a:spcBef>
                  <a:buFontTx/>
                  <a:buNone/>
                </a:pPr>
                <a:r>
                  <a:rPr lang="en-GB" altLang="en-US" dirty="0">
                    <a:solidFill>
                      <a:schemeClr val="bg1"/>
                    </a:solidFill>
                  </a:rPr>
                  <a:t> The </a:t>
                </a:r>
                <a:r>
                  <a:rPr lang="en-GB" altLang="en-US" b="1" dirty="0">
                    <a:solidFill>
                      <a:schemeClr val="bg1"/>
                    </a:solidFill>
                  </a:rPr>
                  <a:t>sixth</a:t>
                </a:r>
                <a:r>
                  <a:rPr lang="en-GB" altLang="en-US" dirty="0">
                    <a:solidFill>
                      <a:schemeClr val="bg1"/>
                    </a:solidFill>
                  </a:rPr>
                  <a:t> digit of the security code is one.</a:t>
                </a:r>
                <a:endParaRPr lang="en-GB" altLang="en-US" sz="2800" b="1" dirty="0">
                  <a:solidFill>
                    <a:schemeClr val="bg1"/>
                  </a:solidFill>
                </a:endParaRPr>
              </a:p>
            </p:txBody>
          </p:sp>
          <p:sp>
            <p:nvSpPr>
              <p:cNvPr id="9" name="Rectangle 8"/>
              <p:cNvSpPr/>
              <p:nvPr/>
            </p:nvSpPr>
            <p:spPr>
              <a:xfrm>
                <a:off x="7646430" y="5476822"/>
                <a:ext cx="487421" cy="639194"/>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solidFill>
                      <a:srgbClr val="11743A"/>
                    </a:solidFill>
                  </a:rPr>
                  <a:t>1</a:t>
                </a:r>
              </a:p>
            </p:txBody>
          </p:sp>
        </p:grpSp>
        <p:pic>
          <p:nvPicPr>
            <p:cNvPr id="18" name="Picture 17"/>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189494" y="5476822"/>
              <a:ext cx="437738" cy="690358"/>
            </a:xfrm>
            <a:prstGeom prst="rect">
              <a:avLst/>
            </a:prstGeom>
          </p:spPr>
        </p:pic>
      </p:grpSp>
      <p:sp>
        <p:nvSpPr>
          <p:cNvPr id="19" name="Rectangle 18">
            <a:hlinkClick r:id="rId3"/>
          </p:cNvPr>
          <p:cNvSpPr/>
          <p:nvPr/>
        </p:nvSpPr>
        <p:spPr>
          <a:xfrm>
            <a:off x="8513380" y="6537433"/>
            <a:ext cx="649224" cy="30025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492118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fade">
                                      <p:cBhvr>
                                        <p:cTn id="11" dur="500"/>
                                        <p:tgtEl>
                                          <p:spTgt spid="11"/>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17"/>
                                        </p:tgtEl>
                                        <p:attrNameLst>
                                          <p:attrName>style.visibility</p:attrName>
                                        </p:attrNameLst>
                                      </p:cBhvr>
                                      <p:to>
                                        <p:strVal val="visible"/>
                                      </p:to>
                                    </p:set>
                                    <p:animEffect transition="in" filter="fade">
                                      <p:cBhvr>
                                        <p:cTn id="14" dur="500"/>
                                        <p:tgtEl>
                                          <p:spTgt spid="17"/>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500"/>
                                        <p:tgtEl>
                                          <p:spTgt spid="12"/>
                                        </p:tgtEl>
                                      </p:cBhvr>
                                    </p:animEffect>
                                  </p:childTnLst>
                                </p:cTn>
                              </p:par>
                            </p:childTnLst>
                          </p:cTn>
                        </p:par>
                        <p:par>
                          <p:cTn id="20" fill="hold">
                            <p:stCondLst>
                              <p:cond delay="500"/>
                            </p:stCondLst>
                            <p:childTnLst>
                              <p:par>
                                <p:cTn id="21" presetID="10" presetClass="entr" presetSubtype="0" fill="hold" grpId="0" nodeType="after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fade">
                                      <p:cBhvr>
                                        <p:cTn id="23" dur="500"/>
                                        <p:tgtEl>
                                          <p:spTgt spid="14"/>
                                        </p:tgtEl>
                                      </p:cBhvr>
                                    </p:animEffect>
                                  </p:childTnLst>
                                </p:cTn>
                              </p:par>
                            </p:childTnLst>
                          </p:cTn>
                        </p:par>
                        <p:par>
                          <p:cTn id="24" fill="hold">
                            <p:stCondLst>
                              <p:cond delay="1000"/>
                            </p:stCondLst>
                            <p:childTnLst>
                              <p:par>
                                <p:cTn id="25" presetID="10" presetClass="entr" presetSubtype="0" fill="hold" grpId="0" nodeType="after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fade">
                                      <p:cBhvr>
                                        <p:cTn id="27" dur="500"/>
                                        <p:tgtEl>
                                          <p:spTgt spid="15"/>
                                        </p:tgtEl>
                                      </p:cBhvr>
                                    </p:animEffect>
                                  </p:childTnLst>
                                </p:cTn>
                              </p:par>
                            </p:childTnLst>
                          </p:cTn>
                        </p:par>
                        <p:par>
                          <p:cTn id="28" fill="hold">
                            <p:stCondLst>
                              <p:cond delay="1500"/>
                            </p:stCondLst>
                            <p:childTnLst>
                              <p:par>
                                <p:cTn id="29" presetID="10" presetClass="entr" presetSubtype="0" fill="hold" grpId="0" nodeType="afterEffect">
                                  <p:stCondLst>
                                    <p:cond delay="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500"/>
                                        <p:tgtEl>
                                          <p:spTgt spid="16"/>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nodeType="clickEffect">
                                  <p:stCondLst>
                                    <p:cond delay="0"/>
                                  </p:stCondLst>
                                  <p:childTnLst>
                                    <p:set>
                                      <p:cBhvr>
                                        <p:cTn id="35" dur="1" fill="hold">
                                          <p:stCondLst>
                                            <p:cond delay="0"/>
                                          </p:stCondLst>
                                        </p:cTn>
                                        <p:tgtEl>
                                          <p:spTgt spid="2"/>
                                        </p:tgtEl>
                                        <p:attrNameLst>
                                          <p:attrName>style.visibility</p:attrName>
                                        </p:attrNameLst>
                                      </p:cBhvr>
                                      <p:to>
                                        <p:strVal val="visible"/>
                                      </p:to>
                                    </p:set>
                                    <p:animEffect transition="in" filter="fade">
                                      <p:cBhvr>
                                        <p:cTn id="36"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6" grpId="0" animBg="1"/>
      <p:bldP spid="15" grpId="0" animBg="1"/>
      <p:bldP spid="14" grpId="0" animBg="1"/>
      <p:bldP spid="12" grpId="0" animBg="1"/>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2321781" y="2007366"/>
            <a:ext cx="4867713" cy="2605282"/>
          </a:xfrm>
          <a:prstGeom prst="rect">
            <a:avLst/>
          </a:prstGeom>
          <a:solidFill>
            <a:schemeClr val="bg1"/>
          </a:solidFill>
          <a:ln w="38100">
            <a:solidFill>
              <a:srgbClr val="11743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itle 20"/>
          <p:cNvSpPr txBox="1">
            <a:spLocks/>
          </p:cNvSpPr>
          <p:nvPr/>
        </p:nvSpPr>
        <p:spPr>
          <a:xfrm>
            <a:off x="595911" y="459062"/>
            <a:ext cx="8220075" cy="994306"/>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dirty="0">
                <a:solidFill>
                  <a:srgbClr val="11743A"/>
                </a:solidFill>
              </a:rPr>
              <a:t>Escape the Cave – Clue 7</a:t>
            </a:r>
            <a:endParaRPr lang="en-GB" dirty="0">
              <a:solidFill>
                <a:srgbClr val="11743A"/>
              </a:solidFill>
              <a:latin typeface="+mn-lt"/>
            </a:endParaRPr>
          </a:p>
        </p:txBody>
      </p:sp>
      <p:sp>
        <p:nvSpPr>
          <p:cNvPr id="4" name="Rectangle 3"/>
          <p:cNvSpPr/>
          <p:nvPr/>
        </p:nvSpPr>
        <p:spPr>
          <a:xfrm>
            <a:off x="655590" y="1395000"/>
            <a:ext cx="7823288" cy="553998"/>
          </a:xfrm>
          <a:prstGeom prst="rect">
            <a:avLst/>
          </a:prstGeom>
        </p:spPr>
        <p:txBody>
          <a:bodyPr wrap="square" lIns="0" tIns="0" rIns="0" bIns="0">
            <a:spAutoFit/>
          </a:bodyPr>
          <a:lstStyle/>
          <a:p>
            <a:pPr>
              <a:lnSpc>
                <a:spcPct val="100000"/>
              </a:lnSpc>
              <a:spcBef>
                <a:spcPct val="0"/>
              </a:spcBef>
              <a:buFontTx/>
              <a:buNone/>
            </a:pPr>
            <a:r>
              <a:rPr lang="en-GB" altLang="en-US" dirty="0"/>
              <a:t>Class 3 did an experiment to test the permeability of different soils. They put their results in a bar chart.</a:t>
            </a:r>
          </a:p>
        </p:txBody>
      </p:sp>
      <p:sp>
        <p:nvSpPr>
          <p:cNvPr id="10" name="Rectangle 9"/>
          <p:cNvSpPr/>
          <p:nvPr/>
        </p:nvSpPr>
        <p:spPr>
          <a:xfrm>
            <a:off x="655590" y="4666438"/>
            <a:ext cx="7823288" cy="553998"/>
          </a:xfrm>
          <a:prstGeom prst="rect">
            <a:avLst/>
          </a:prstGeom>
        </p:spPr>
        <p:txBody>
          <a:bodyPr wrap="square" lIns="0" tIns="0" rIns="0" bIns="0">
            <a:spAutoFit/>
          </a:bodyPr>
          <a:lstStyle/>
          <a:p>
            <a:pPr>
              <a:lnSpc>
                <a:spcPct val="100000"/>
              </a:lnSpc>
              <a:spcBef>
                <a:spcPct val="0"/>
              </a:spcBef>
              <a:buFontTx/>
              <a:buNone/>
            </a:pPr>
            <a:r>
              <a:rPr lang="en-GB" altLang="en-US" dirty="0"/>
              <a:t>Soil B was the most permeable and let 9cm of water through. Soil A was the least permeable and let 1cm of water through.  9 – 1 = 8</a:t>
            </a:r>
            <a:endParaRPr lang="en-GB" altLang="en-US" sz="2800" b="1" dirty="0"/>
          </a:p>
        </p:txBody>
      </p:sp>
      <p:grpSp>
        <p:nvGrpSpPr>
          <p:cNvPr id="32" name="Group 31"/>
          <p:cNvGrpSpPr/>
          <p:nvPr/>
        </p:nvGrpSpPr>
        <p:grpSpPr>
          <a:xfrm>
            <a:off x="2577110" y="1655166"/>
            <a:ext cx="4257675" cy="3309682"/>
            <a:chOff x="2577110" y="1643320"/>
            <a:chExt cx="4257675" cy="3309682"/>
          </a:xfrm>
        </p:grpSpPr>
        <p:grpSp>
          <p:nvGrpSpPr>
            <p:cNvPr id="31" name="Group 30"/>
            <p:cNvGrpSpPr/>
            <p:nvPr/>
          </p:nvGrpSpPr>
          <p:grpSpPr>
            <a:xfrm>
              <a:off x="2577110" y="2106334"/>
              <a:ext cx="4257675" cy="2348254"/>
              <a:chOff x="2143125" y="2105026"/>
              <a:chExt cx="4257675" cy="2348254"/>
            </a:xfrm>
          </p:grpSpPr>
          <p:sp>
            <p:nvSpPr>
              <p:cNvPr id="30" name="Rectangle 29"/>
              <p:cNvSpPr/>
              <p:nvPr/>
            </p:nvSpPr>
            <p:spPr>
              <a:xfrm>
                <a:off x="2143125" y="2105026"/>
                <a:ext cx="4257675" cy="2348254"/>
              </a:xfrm>
              <a:prstGeom prst="rect">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10"/>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2754217" y="2280491"/>
                <a:ext cx="3316077" cy="1899663"/>
              </a:xfrm>
              <a:prstGeom prst="rect">
                <a:avLst/>
              </a:prstGeom>
              <a:ln>
                <a:noFill/>
              </a:ln>
            </p:spPr>
          </p:pic>
          <p:sp>
            <p:nvSpPr>
              <p:cNvPr id="12" name="TextBox 11"/>
              <p:cNvSpPr txBox="1"/>
              <p:nvPr/>
            </p:nvSpPr>
            <p:spPr>
              <a:xfrm>
                <a:off x="2774826" y="4114725"/>
                <a:ext cx="3309682" cy="338554"/>
              </a:xfrm>
              <a:prstGeom prst="rect">
                <a:avLst/>
              </a:prstGeom>
              <a:noFill/>
              <a:ln>
                <a:noFill/>
              </a:ln>
            </p:spPr>
            <p:txBody>
              <a:bodyPr wrap="square" rtlCol="0">
                <a:spAutoFit/>
              </a:bodyPr>
              <a:lstStyle/>
              <a:p>
                <a:r>
                  <a:rPr lang="en-GB" sz="800" dirty="0"/>
                  <a:t>Soil A            Soil B            Soil C             Soil D            Soil E </a:t>
                </a:r>
              </a:p>
              <a:p>
                <a:r>
                  <a:rPr lang="en-GB" sz="800" dirty="0"/>
                  <a:t> </a:t>
                </a:r>
              </a:p>
            </p:txBody>
          </p:sp>
          <p:sp>
            <p:nvSpPr>
              <p:cNvPr id="14" name="Rectangle 13"/>
              <p:cNvSpPr/>
              <p:nvPr/>
            </p:nvSpPr>
            <p:spPr>
              <a:xfrm>
                <a:off x="2881475" y="3971052"/>
                <a:ext cx="142736" cy="180408"/>
              </a:xfrm>
              <a:prstGeom prst="rect">
                <a:avLst/>
              </a:prstGeom>
              <a:solidFill>
                <a:srgbClr val="1174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p:cNvSpPr txBox="1"/>
              <p:nvPr/>
            </p:nvSpPr>
            <p:spPr>
              <a:xfrm>
                <a:off x="2502017" y="2271422"/>
                <a:ext cx="291563" cy="215444"/>
              </a:xfrm>
              <a:prstGeom prst="rect">
                <a:avLst/>
              </a:prstGeom>
              <a:noFill/>
              <a:ln>
                <a:noFill/>
              </a:ln>
            </p:spPr>
            <p:txBody>
              <a:bodyPr wrap="square" rtlCol="0">
                <a:spAutoFit/>
              </a:bodyPr>
              <a:lstStyle/>
              <a:p>
                <a:pPr algn="r"/>
                <a:r>
                  <a:rPr lang="en-GB" sz="800" dirty="0"/>
                  <a:t>10</a:t>
                </a:r>
              </a:p>
            </p:txBody>
          </p:sp>
          <p:sp>
            <p:nvSpPr>
              <p:cNvPr id="16" name="TextBox 15"/>
              <p:cNvSpPr txBox="1"/>
              <p:nvPr/>
            </p:nvSpPr>
            <p:spPr>
              <a:xfrm>
                <a:off x="2495712" y="2422959"/>
                <a:ext cx="291563" cy="215444"/>
              </a:xfrm>
              <a:prstGeom prst="rect">
                <a:avLst/>
              </a:prstGeom>
              <a:noFill/>
              <a:ln>
                <a:noFill/>
              </a:ln>
            </p:spPr>
            <p:txBody>
              <a:bodyPr wrap="square" rtlCol="0">
                <a:spAutoFit/>
              </a:bodyPr>
              <a:lstStyle/>
              <a:p>
                <a:pPr algn="r"/>
                <a:r>
                  <a:rPr lang="en-GB" sz="800" dirty="0"/>
                  <a:t>9</a:t>
                </a:r>
              </a:p>
            </p:txBody>
          </p:sp>
          <p:sp>
            <p:nvSpPr>
              <p:cNvPr id="17" name="TextBox 16"/>
              <p:cNvSpPr txBox="1"/>
              <p:nvPr/>
            </p:nvSpPr>
            <p:spPr>
              <a:xfrm>
                <a:off x="2502018" y="2601098"/>
                <a:ext cx="291563" cy="215444"/>
              </a:xfrm>
              <a:prstGeom prst="rect">
                <a:avLst/>
              </a:prstGeom>
              <a:noFill/>
              <a:ln>
                <a:noFill/>
              </a:ln>
            </p:spPr>
            <p:txBody>
              <a:bodyPr wrap="square" rtlCol="0">
                <a:spAutoFit/>
              </a:bodyPr>
              <a:lstStyle/>
              <a:p>
                <a:pPr algn="r"/>
                <a:r>
                  <a:rPr lang="en-GB" sz="800" dirty="0"/>
                  <a:t>8</a:t>
                </a:r>
              </a:p>
            </p:txBody>
          </p:sp>
          <p:sp>
            <p:nvSpPr>
              <p:cNvPr id="18" name="TextBox 17"/>
              <p:cNvSpPr txBox="1"/>
              <p:nvPr/>
            </p:nvSpPr>
            <p:spPr>
              <a:xfrm>
                <a:off x="2504912" y="2777859"/>
                <a:ext cx="291563" cy="215444"/>
              </a:xfrm>
              <a:prstGeom prst="rect">
                <a:avLst/>
              </a:prstGeom>
              <a:noFill/>
              <a:ln>
                <a:noFill/>
              </a:ln>
            </p:spPr>
            <p:txBody>
              <a:bodyPr wrap="square" rtlCol="0">
                <a:spAutoFit/>
              </a:bodyPr>
              <a:lstStyle/>
              <a:p>
                <a:pPr algn="r"/>
                <a:r>
                  <a:rPr lang="en-GB" sz="800" dirty="0"/>
                  <a:t>7</a:t>
                </a:r>
              </a:p>
            </p:txBody>
          </p:sp>
          <p:sp>
            <p:nvSpPr>
              <p:cNvPr id="19" name="TextBox 18"/>
              <p:cNvSpPr txBox="1"/>
              <p:nvPr/>
            </p:nvSpPr>
            <p:spPr>
              <a:xfrm>
                <a:off x="2515332" y="2958298"/>
                <a:ext cx="291563" cy="338554"/>
              </a:xfrm>
              <a:prstGeom prst="rect">
                <a:avLst/>
              </a:prstGeom>
              <a:noFill/>
              <a:ln>
                <a:noFill/>
              </a:ln>
            </p:spPr>
            <p:txBody>
              <a:bodyPr wrap="square" rtlCol="0">
                <a:spAutoFit/>
              </a:bodyPr>
              <a:lstStyle/>
              <a:p>
                <a:pPr algn="r"/>
                <a:r>
                  <a:rPr lang="en-GB" sz="800" dirty="0"/>
                  <a:t>6</a:t>
                </a:r>
              </a:p>
              <a:p>
                <a:pPr algn="r"/>
                <a:endParaRPr lang="en-GB" sz="800" dirty="0"/>
              </a:p>
            </p:txBody>
          </p:sp>
          <p:sp>
            <p:nvSpPr>
              <p:cNvPr id="20" name="TextBox 19"/>
              <p:cNvSpPr txBox="1"/>
              <p:nvPr/>
            </p:nvSpPr>
            <p:spPr>
              <a:xfrm>
                <a:off x="2515331" y="3138191"/>
                <a:ext cx="291563" cy="215444"/>
              </a:xfrm>
              <a:prstGeom prst="rect">
                <a:avLst/>
              </a:prstGeom>
              <a:noFill/>
              <a:ln>
                <a:noFill/>
              </a:ln>
            </p:spPr>
            <p:txBody>
              <a:bodyPr wrap="square" rtlCol="0">
                <a:spAutoFit/>
              </a:bodyPr>
              <a:lstStyle/>
              <a:p>
                <a:pPr algn="r"/>
                <a:r>
                  <a:rPr lang="en-GB" sz="800" dirty="0"/>
                  <a:t>5</a:t>
                </a:r>
              </a:p>
            </p:txBody>
          </p:sp>
          <p:sp>
            <p:nvSpPr>
              <p:cNvPr id="21" name="TextBox 20"/>
              <p:cNvSpPr txBox="1"/>
              <p:nvPr/>
            </p:nvSpPr>
            <p:spPr>
              <a:xfrm>
                <a:off x="2515330" y="3317322"/>
                <a:ext cx="291563" cy="215444"/>
              </a:xfrm>
              <a:prstGeom prst="rect">
                <a:avLst/>
              </a:prstGeom>
              <a:noFill/>
              <a:ln>
                <a:noFill/>
              </a:ln>
            </p:spPr>
            <p:txBody>
              <a:bodyPr wrap="square" rtlCol="0">
                <a:spAutoFit/>
              </a:bodyPr>
              <a:lstStyle/>
              <a:p>
                <a:pPr algn="r"/>
                <a:r>
                  <a:rPr lang="en-GB" sz="800" dirty="0"/>
                  <a:t>4</a:t>
                </a:r>
              </a:p>
            </p:txBody>
          </p:sp>
          <p:sp>
            <p:nvSpPr>
              <p:cNvPr id="22" name="TextBox 21"/>
              <p:cNvSpPr txBox="1"/>
              <p:nvPr/>
            </p:nvSpPr>
            <p:spPr>
              <a:xfrm>
                <a:off x="2518559" y="3510259"/>
                <a:ext cx="291563" cy="215444"/>
              </a:xfrm>
              <a:prstGeom prst="rect">
                <a:avLst/>
              </a:prstGeom>
              <a:noFill/>
              <a:ln>
                <a:noFill/>
              </a:ln>
            </p:spPr>
            <p:txBody>
              <a:bodyPr wrap="square" rtlCol="0">
                <a:spAutoFit/>
              </a:bodyPr>
              <a:lstStyle/>
              <a:p>
                <a:pPr algn="r"/>
                <a:r>
                  <a:rPr lang="en-GB" sz="800" dirty="0"/>
                  <a:t>3</a:t>
                </a:r>
              </a:p>
            </p:txBody>
          </p:sp>
          <p:sp>
            <p:nvSpPr>
              <p:cNvPr id="23" name="TextBox 22"/>
              <p:cNvSpPr txBox="1"/>
              <p:nvPr/>
            </p:nvSpPr>
            <p:spPr>
              <a:xfrm>
                <a:off x="2518559" y="3691805"/>
                <a:ext cx="291563" cy="215444"/>
              </a:xfrm>
              <a:prstGeom prst="rect">
                <a:avLst/>
              </a:prstGeom>
              <a:noFill/>
              <a:ln>
                <a:noFill/>
              </a:ln>
            </p:spPr>
            <p:txBody>
              <a:bodyPr wrap="square" rtlCol="0">
                <a:spAutoFit/>
              </a:bodyPr>
              <a:lstStyle/>
              <a:p>
                <a:pPr algn="r"/>
                <a:r>
                  <a:rPr lang="en-GB" sz="800" dirty="0"/>
                  <a:t>2</a:t>
                </a:r>
              </a:p>
            </p:txBody>
          </p:sp>
          <p:sp>
            <p:nvSpPr>
              <p:cNvPr id="24" name="TextBox 23"/>
              <p:cNvSpPr txBox="1"/>
              <p:nvPr/>
            </p:nvSpPr>
            <p:spPr>
              <a:xfrm>
                <a:off x="2515330" y="3858346"/>
                <a:ext cx="291563" cy="461665"/>
              </a:xfrm>
              <a:prstGeom prst="rect">
                <a:avLst/>
              </a:prstGeom>
              <a:noFill/>
              <a:ln>
                <a:noFill/>
              </a:ln>
            </p:spPr>
            <p:txBody>
              <a:bodyPr wrap="square" rtlCol="0">
                <a:spAutoFit/>
              </a:bodyPr>
              <a:lstStyle/>
              <a:p>
                <a:pPr algn="r"/>
                <a:r>
                  <a:rPr lang="en-GB" sz="800" dirty="0"/>
                  <a:t>1</a:t>
                </a:r>
              </a:p>
              <a:p>
                <a:pPr algn="r"/>
                <a:endParaRPr lang="en-GB" sz="800" dirty="0"/>
              </a:p>
              <a:p>
                <a:pPr algn="r"/>
                <a:r>
                  <a:rPr lang="en-GB" sz="800" dirty="0"/>
                  <a:t> </a:t>
                </a:r>
              </a:p>
            </p:txBody>
          </p:sp>
          <p:sp>
            <p:nvSpPr>
              <p:cNvPr id="25" name="TextBox 24"/>
              <p:cNvSpPr txBox="1"/>
              <p:nvPr/>
            </p:nvSpPr>
            <p:spPr>
              <a:xfrm>
                <a:off x="2527232" y="4030170"/>
                <a:ext cx="291563" cy="215444"/>
              </a:xfrm>
              <a:prstGeom prst="rect">
                <a:avLst/>
              </a:prstGeom>
              <a:noFill/>
              <a:ln>
                <a:noFill/>
              </a:ln>
            </p:spPr>
            <p:txBody>
              <a:bodyPr wrap="square" rtlCol="0">
                <a:spAutoFit/>
              </a:bodyPr>
              <a:lstStyle/>
              <a:p>
                <a:pPr algn="r"/>
                <a:r>
                  <a:rPr lang="en-GB" sz="800" dirty="0"/>
                  <a:t>0 </a:t>
                </a:r>
              </a:p>
            </p:txBody>
          </p:sp>
          <p:sp>
            <p:nvSpPr>
              <p:cNvPr id="26" name="Rectangle 25"/>
              <p:cNvSpPr/>
              <p:nvPr/>
            </p:nvSpPr>
            <p:spPr>
              <a:xfrm>
                <a:off x="3535430" y="2535073"/>
                <a:ext cx="142736" cy="1618224"/>
              </a:xfrm>
              <a:prstGeom prst="rect">
                <a:avLst/>
              </a:prstGeom>
              <a:solidFill>
                <a:srgbClr val="1174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Rectangle 26"/>
              <p:cNvSpPr/>
              <p:nvPr/>
            </p:nvSpPr>
            <p:spPr>
              <a:xfrm>
                <a:off x="4182561" y="3433626"/>
                <a:ext cx="142736" cy="718453"/>
              </a:xfrm>
              <a:prstGeom prst="rect">
                <a:avLst/>
              </a:prstGeom>
              <a:solidFill>
                <a:srgbClr val="1174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8" name="Rectangle 27"/>
              <p:cNvSpPr/>
              <p:nvPr/>
            </p:nvSpPr>
            <p:spPr>
              <a:xfrm>
                <a:off x="4829692" y="3070746"/>
                <a:ext cx="142736" cy="1076253"/>
              </a:xfrm>
              <a:prstGeom prst="rect">
                <a:avLst/>
              </a:prstGeom>
              <a:solidFill>
                <a:srgbClr val="1174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Rectangle 28"/>
              <p:cNvSpPr/>
              <p:nvPr/>
            </p:nvSpPr>
            <p:spPr>
              <a:xfrm>
                <a:off x="5487059" y="3609833"/>
                <a:ext cx="142736" cy="537166"/>
              </a:xfrm>
              <a:prstGeom prst="rect">
                <a:avLst/>
              </a:prstGeom>
              <a:solidFill>
                <a:srgbClr val="1174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3" name="TextBox 12"/>
            <p:cNvSpPr txBox="1"/>
            <p:nvPr/>
          </p:nvSpPr>
          <p:spPr>
            <a:xfrm rot="16200000">
              <a:off x="1243335" y="3082717"/>
              <a:ext cx="3309682" cy="430887"/>
            </a:xfrm>
            <a:prstGeom prst="rect">
              <a:avLst/>
            </a:prstGeom>
            <a:noFill/>
            <a:ln>
              <a:noFill/>
            </a:ln>
          </p:spPr>
          <p:txBody>
            <a:bodyPr wrap="square" rtlCol="0">
              <a:spAutoFit/>
            </a:bodyPr>
            <a:lstStyle/>
            <a:p>
              <a:pPr algn="ctr"/>
              <a:r>
                <a:rPr lang="en-GB" sz="700" dirty="0"/>
                <a:t>Amount of Water That Passed </a:t>
              </a:r>
            </a:p>
            <a:p>
              <a:pPr algn="ctr"/>
              <a:r>
                <a:rPr lang="en-GB" sz="700" dirty="0"/>
                <a:t>through the Soil (cm)</a:t>
              </a:r>
            </a:p>
            <a:p>
              <a:r>
                <a:rPr lang="en-GB" sz="800" dirty="0"/>
                <a:t> </a:t>
              </a:r>
            </a:p>
          </p:txBody>
        </p:sp>
      </p:grpSp>
      <p:grpSp>
        <p:nvGrpSpPr>
          <p:cNvPr id="2" name="Group 1"/>
          <p:cNvGrpSpPr/>
          <p:nvPr/>
        </p:nvGrpSpPr>
        <p:grpSpPr>
          <a:xfrm>
            <a:off x="715270" y="5276980"/>
            <a:ext cx="7703929" cy="1012450"/>
            <a:chOff x="715270" y="5276980"/>
            <a:chExt cx="7703929" cy="1012450"/>
          </a:xfrm>
        </p:grpSpPr>
        <p:grpSp>
          <p:nvGrpSpPr>
            <p:cNvPr id="5" name="Group 4"/>
            <p:cNvGrpSpPr/>
            <p:nvPr/>
          </p:nvGrpSpPr>
          <p:grpSpPr>
            <a:xfrm>
              <a:off x="715270" y="5276980"/>
              <a:ext cx="7703929" cy="1012450"/>
              <a:chOff x="715270" y="5276980"/>
              <a:chExt cx="7703929" cy="1012450"/>
            </a:xfrm>
          </p:grpSpPr>
          <p:sp>
            <p:nvSpPr>
              <p:cNvPr id="6" name="Rectangle 5"/>
              <p:cNvSpPr/>
              <p:nvPr/>
            </p:nvSpPr>
            <p:spPr>
              <a:xfrm>
                <a:off x="715270" y="5276980"/>
                <a:ext cx="7703929" cy="1012450"/>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Rectangle 6"/>
              <p:cNvSpPr/>
              <p:nvPr/>
            </p:nvSpPr>
            <p:spPr>
              <a:xfrm>
                <a:off x="907646" y="5467350"/>
                <a:ext cx="6262650" cy="699829"/>
              </a:xfrm>
              <a:prstGeom prst="rect">
                <a:avLst/>
              </a:prstGeom>
              <a:solidFill>
                <a:srgbClr val="1174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0000"/>
                  </a:lnSpc>
                  <a:spcBef>
                    <a:spcPct val="0"/>
                  </a:spcBef>
                  <a:buFontTx/>
                  <a:buNone/>
                </a:pPr>
                <a:r>
                  <a:rPr lang="en-GB" altLang="en-US" dirty="0">
                    <a:solidFill>
                      <a:schemeClr val="bg1"/>
                    </a:solidFill>
                  </a:rPr>
                  <a:t> The </a:t>
                </a:r>
                <a:r>
                  <a:rPr lang="en-GB" altLang="en-US" b="1" dirty="0">
                    <a:solidFill>
                      <a:schemeClr val="bg1"/>
                    </a:solidFill>
                  </a:rPr>
                  <a:t>seventh</a:t>
                </a:r>
                <a:r>
                  <a:rPr lang="en-GB" altLang="en-US" dirty="0">
                    <a:solidFill>
                      <a:schemeClr val="bg1"/>
                    </a:solidFill>
                  </a:rPr>
                  <a:t> digit of the security code is eight.</a:t>
                </a:r>
                <a:endParaRPr lang="en-GB" altLang="en-US" sz="2800" b="1" dirty="0">
                  <a:solidFill>
                    <a:schemeClr val="bg1"/>
                  </a:solidFill>
                </a:endParaRPr>
              </a:p>
            </p:txBody>
          </p:sp>
          <p:sp>
            <p:nvSpPr>
              <p:cNvPr id="9" name="Rectangle 8"/>
              <p:cNvSpPr/>
              <p:nvPr/>
            </p:nvSpPr>
            <p:spPr>
              <a:xfrm>
                <a:off x="7646430" y="5476822"/>
                <a:ext cx="487421" cy="639194"/>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solidFill>
                      <a:srgbClr val="11743A"/>
                    </a:solidFill>
                  </a:rPr>
                  <a:t>8</a:t>
                </a:r>
              </a:p>
            </p:txBody>
          </p:sp>
        </p:grpSp>
        <p:pic>
          <p:nvPicPr>
            <p:cNvPr id="33" name="Picture 3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189494" y="5476822"/>
              <a:ext cx="437738" cy="690358"/>
            </a:xfrm>
            <a:prstGeom prst="rect">
              <a:avLst/>
            </a:prstGeom>
          </p:spPr>
        </p:pic>
      </p:grpSp>
      <p:sp>
        <p:nvSpPr>
          <p:cNvPr id="34" name="Rectangle 33">
            <a:hlinkClick r:id="rId4"/>
          </p:cNvPr>
          <p:cNvSpPr/>
          <p:nvPr/>
        </p:nvSpPr>
        <p:spPr>
          <a:xfrm>
            <a:off x="8513380" y="6537433"/>
            <a:ext cx="649224" cy="30025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41" name="Straight Connector 40"/>
          <p:cNvCxnSpPr/>
          <p:nvPr/>
        </p:nvCxnSpPr>
        <p:spPr>
          <a:xfrm>
            <a:off x="3209721" y="2370314"/>
            <a:ext cx="0" cy="179475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6" name="Straight Connector 45"/>
          <p:cNvCxnSpPr/>
          <p:nvPr/>
        </p:nvCxnSpPr>
        <p:spPr>
          <a:xfrm flipV="1">
            <a:off x="3204492" y="4159038"/>
            <a:ext cx="3259682" cy="106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48" name="TextBox 47"/>
          <p:cNvSpPr txBox="1"/>
          <p:nvPr/>
        </p:nvSpPr>
        <p:spPr>
          <a:xfrm>
            <a:off x="3134229" y="4307528"/>
            <a:ext cx="3309682" cy="323165"/>
          </a:xfrm>
          <a:prstGeom prst="rect">
            <a:avLst/>
          </a:prstGeom>
          <a:noFill/>
          <a:ln>
            <a:noFill/>
          </a:ln>
        </p:spPr>
        <p:txBody>
          <a:bodyPr wrap="square" rtlCol="0">
            <a:spAutoFit/>
          </a:bodyPr>
          <a:lstStyle/>
          <a:p>
            <a:pPr algn="ctr"/>
            <a:r>
              <a:rPr lang="en-GB" sz="700" dirty="0"/>
              <a:t>Soil Sample</a:t>
            </a:r>
          </a:p>
          <a:p>
            <a:r>
              <a:rPr lang="en-GB" sz="800" dirty="0"/>
              <a:t> </a:t>
            </a:r>
          </a:p>
        </p:txBody>
      </p:sp>
    </p:spTree>
    <p:extLst>
      <p:ext uri="{BB962C8B-B14F-4D97-AF65-F5344CB8AC3E}">
        <p14:creationId xmlns:p14="http://schemas.microsoft.com/office/powerpoint/2010/main" val="10443289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32"/>
                                        </p:tgtEl>
                                        <p:attrNameLst>
                                          <p:attrName>style.visibility</p:attrName>
                                        </p:attrNameLst>
                                      </p:cBhvr>
                                      <p:to>
                                        <p:strVal val="visible"/>
                                      </p:to>
                                    </p:set>
                                    <p:animEffect transition="in" filter="fade">
                                      <p:cBhvr>
                                        <p:cTn id="11" dur="500"/>
                                        <p:tgtEl>
                                          <p:spTgt spid="32"/>
                                        </p:tgtEl>
                                      </p:cBhvr>
                                    </p:animEffect>
                                  </p:childTnLst>
                                </p:cTn>
                              </p:par>
                              <p:par>
                                <p:cTn id="12" presetID="10" presetClass="entr" presetSubtype="0" fill="hold" nodeType="withEffect">
                                  <p:stCondLst>
                                    <p:cond delay="0"/>
                                  </p:stCondLst>
                                  <p:childTnLst>
                                    <p:set>
                                      <p:cBhvr>
                                        <p:cTn id="13" dur="1" fill="hold">
                                          <p:stCondLst>
                                            <p:cond delay="0"/>
                                          </p:stCondLst>
                                        </p:cTn>
                                        <p:tgtEl>
                                          <p:spTgt spid="46"/>
                                        </p:tgtEl>
                                        <p:attrNameLst>
                                          <p:attrName>style.visibility</p:attrName>
                                        </p:attrNameLst>
                                      </p:cBhvr>
                                      <p:to>
                                        <p:strVal val="visible"/>
                                      </p:to>
                                    </p:set>
                                    <p:animEffect transition="in" filter="fade">
                                      <p:cBhvr>
                                        <p:cTn id="14" dur="500"/>
                                        <p:tgtEl>
                                          <p:spTgt spid="46"/>
                                        </p:tgtEl>
                                      </p:cBhvr>
                                    </p:animEffect>
                                  </p:childTnLst>
                                </p:cTn>
                              </p:par>
                              <p:par>
                                <p:cTn id="15" presetID="10" presetClass="entr" presetSubtype="0" fill="hold" nodeType="withEffect">
                                  <p:stCondLst>
                                    <p:cond delay="0"/>
                                  </p:stCondLst>
                                  <p:childTnLst>
                                    <p:set>
                                      <p:cBhvr>
                                        <p:cTn id="16" dur="1" fill="hold">
                                          <p:stCondLst>
                                            <p:cond delay="0"/>
                                          </p:stCondLst>
                                        </p:cTn>
                                        <p:tgtEl>
                                          <p:spTgt spid="41"/>
                                        </p:tgtEl>
                                        <p:attrNameLst>
                                          <p:attrName>style.visibility</p:attrName>
                                        </p:attrNameLst>
                                      </p:cBhvr>
                                      <p:to>
                                        <p:strVal val="visible"/>
                                      </p:to>
                                    </p:set>
                                    <p:animEffect transition="in" filter="fade">
                                      <p:cBhvr>
                                        <p:cTn id="17" dur="500"/>
                                        <p:tgtEl>
                                          <p:spTgt spid="41"/>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fade">
                                      <p:cBhvr>
                                        <p:cTn id="20" dur="500"/>
                                        <p:tgtEl>
                                          <p:spTgt spid="8"/>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48"/>
                                        </p:tgtEl>
                                        <p:attrNameLst>
                                          <p:attrName>style.visibility</p:attrName>
                                        </p:attrNameLst>
                                      </p:cBhvr>
                                      <p:to>
                                        <p:strVal val="visible"/>
                                      </p:to>
                                    </p:set>
                                    <p:animEffect transition="in" filter="fade">
                                      <p:cBhvr>
                                        <p:cTn id="23" dur="500"/>
                                        <p:tgtEl>
                                          <p:spTgt spid="48"/>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fade">
                                      <p:cBhvr>
                                        <p:cTn id="28" dur="500"/>
                                        <p:tgtEl>
                                          <p:spTgt spid="10"/>
                                        </p:tgtEl>
                                      </p:cBhvr>
                                    </p:animEffect>
                                  </p:childTnLst>
                                </p:cTn>
                              </p:par>
                              <p:par>
                                <p:cTn id="29" presetID="10" presetClass="entr" presetSubtype="0" fill="hold" nodeType="withEffect">
                                  <p:stCondLst>
                                    <p:cond delay="0"/>
                                  </p:stCondLst>
                                  <p:childTnLst>
                                    <p:set>
                                      <p:cBhvr>
                                        <p:cTn id="30" dur="1" fill="hold">
                                          <p:stCondLst>
                                            <p:cond delay="0"/>
                                          </p:stCondLst>
                                        </p:cTn>
                                        <p:tgtEl>
                                          <p:spTgt spid="2"/>
                                        </p:tgtEl>
                                        <p:attrNameLst>
                                          <p:attrName>style.visibility</p:attrName>
                                        </p:attrNameLst>
                                      </p:cBhvr>
                                      <p:to>
                                        <p:strVal val="visible"/>
                                      </p:to>
                                    </p:set>
                                    <p:animEffect transition="in" filter="fade">
                                      <p:cBhvr>
                                        <p:cTn id="3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4" grpId="0"/>
      <p:bldP spid="10" grpId="0"/>
      <p:bldP spid="4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0"/>
          <p:cNvSpPr txBox="1">
            <a:spLocks/>
          </p:cNvSpPr>
          <p:nvPr/>
        </p:nvSpPr>
        <p:spPr>
          <a:xfrm>
            <a:off x="595911" y="459062"/>
            <a:ext cx="8220075" cy="994306"/>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dirty="0">
                <a:solidFill>
                  <a:srgbClr val="11743A"/>
                </a:solidFill>
              </a:rPr>
              <a:t>Escape the Cave – Clue 8</a:t>
            </a:r>
            <a:endParaRPr lang="en-GB" dirty="0">
              <a:solidFill>
                <a:srgbClr val="11743A"/>
              </a:solidFill>
              <a:latin typeface="+mn-lt"/>
            </a:endParaRPr>
          </a:p>
        </p:txBody>
      </p:sp>
      <p:sp>
        <p:nvSpPr>
          <p:cNvPr id="4" name="Rectangle 3"/>
          <p:cNvSpPr/>
          <p:nvPr/>
        </p:nvSpPr>
        <p:spPr>
          <a:xfrm>
            <a:off x="655590" y="1351806"/>
            <a:ext cx="7823288" cy="276999"/>
          </a:xfrm>
          <a:prstGeom prst="rect">
            <a:avLst/>
          </a:prstGeom>
        </p:spPr>
        <p:txBody>
          <a:bodyPr wrap="square" lIns="0" tIns="0" rIns="0" bIns="0">
            <a:spAutoFit/>
          </a:bodyPr>
          <a:lstStyle/>
          <a:p>
            <a:pPr>
              <a:lnSpc>
                <a:spcPct val="100000"/>
              </a:lnSpc>
              <a:spcBef>
                <a:spcPct val="0"/>
              </a:spcBef>
              <a:buFontTx/>
              <a:buNone/>
            </a:pPr>
            <a:r>
              <a:rPr lang="en-GB" altLang="en-US" dirty="0"/>
              <a:t>Read the clues about layers of soils.</a:t>
            </a:r>
          </a:p>
        </p:txBody>
      </p:sp>
      <p:sp>
        <p:nvSpPr>
          <p:cNvPr id="10" name="Rectangle 9"/>
          <p:cNvSpPr/>
          <p:nvPr/>
        </p:nvSpPr>
        <p:spPr>
          <a:xfrm>
            <a:off x="715270" y="4857513"/>
            <a:ext cx="7823288" cy="276999"/>
          </a:xfrm>
          <a:prstGeom prst="rect">
            <a:avLst/>
          </a:prstGeom>
        </p:spPr>
        <p:txBody>
          <a:bodyPr wrap="square" lIns="0" tIns="0" rIns="0" bIns="0">
            <a:spAutoFit/>
          </a:bodyPr>
          <a:lstStyle/>
          <a:p>
            <a:pPr>
              <a:lnSpc>
                <a:spcPct val="100000"/>
              </a:lnSpc>
              <a:spcBef>
                <a:spcPct val="0"/>
              </a:spcBef>
              <a:buFontTx/>
              <a:buNone/>
            </a:pPr>
            <a:r>
              <a:rPr lang="en-GB" altLang="en-US" dirty="0"/>
              <a:t>3 + 3 + 3 = 9</a:t>
            </a:r>
            <a:endParaRPr lang="en-GB" altLang="en-US" sz="2800" b="1" dirty="0"/>
          </a:p>
        </p:txBody>
      </p:sp>
      <p:sp>
        <p:nvSpPr>
          <p:cNvPr id="11" name="Rectangle 10"/>
          <p:cNvSpPr/>
          <p:nvPr/>
        </p:nvSpPr>
        <p:spPr>
          <a:xfrm>
            <a:off x="907647" y="1786206"/>
            <a:ext cx="7511552" cy="2795149"/>
          </a:xfrm>
          <a:prstGeom prst="rect">
            <a:avLst/>
          </a:prstGeom>
          <a:solidFill>
            <a:schemeClr val="bg1"/>
          </a:solidFill>
          <a:ln w="38100">
            <a:solidFill>
              <a:srgbClr val="11743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00000"/>
              </a:lnSpc>
              <a:spcBef>
                <a:spcPct val="0"/>
              </a:spcBef>
              <a:buFontTx/>
              <a:buNone/>
            </a:pPr>
            <a:r>
              <a:rPr lang="en-GB" altLang="en-US" dirty="0">
                <a:solidFill>
                  <a:schemeClr val="tx1"/>
                </a:solidFill>
              </a:rPr>
              <a:t>This layer is made of a solid layer of rock.        </a:t>
            </a:r>
          </a:p>
          <a:p>
            <a:pPr algn="ctr">
              <a:lnSpc>
                <a:spcPct val="100000"/>
              </a:lnSpc>
              <a:spcBef>
                <a:spcPct val="0"/>
              </a:spcBef>
              <a:buFontTx/>
              <a:buNone/>
            </a:pPr>
            <a:endParaRPr lang="en-GB" altLang="en-US" dirty="0">
              <a:solidFill>
                <a:schemeClr val="tx1"/>
              </a:solidFill>
            </a:endParaRPr>
          </a:p>
          <a:p>
            <a:pPr algn="ctr">
              <a:lnSpc>
                <a:spcPct val="100000"/>
              </a:lnSpc>
              <a:spcBef>
                <a:spcPct val="0"/>
              </a:spcBef>
              <a:buFontTx/>
              <a:buNone/>
            </a:pPr>
            <a:endParaRPr lang="en-GB" altLang="en-US" dirty="0">
              <a:solidFill>
                <a:schemeClr val="tx1"/>
              </a:solidFill>
            </a:endParaRPr>
          </a:p>
          <a:p>
            <a:pPr algn="ctr">
              <a:lnSpc>
                <a:spcPct val="100000"/>
              </a:lnSpc>
              <a:spcBef>
                <a:spcPct val="0"/>
              </a:spcBef>
              <a:buFontTx/>
              <a:buNone/>
            </a:pPr>
            <a:r>
              <a:rPr lang="en-GB" altLang="en-US" dirty="0">
                <a:solidFill>
                  <a:schemeClr val="tx1"/>
                </a:solidFill>
              </a:rPr>
              <a:t>The middle layer of soil.       </a:t>
            </a:r>
          </a:p>
          <a:p>
            <a:pPr algn="ctr">
              <a:lnSpc>
                <a:spcPct val="100000"/>
              </a:lnSpc>
              <a:spcBef>
                <a:spcPct val="0"/>
              </a:spcBef>
              <a:buFontTx/>
              <a:buNone/>
            </a:pPr>
            <a:endParaRPr lang="en-GB" altLang="en-US" dirty="0">
              <a:solidFill>
                <a:schemeClr val="tx1"/>
              </a:solidFill>
            </a:endParaRPr>
          </a:p>
          <a:p>
            <a:pPr algn="ctr">
              <a:lnSpc>
                <a:spcPct val="100000"/>
              </a:lnSpc>
              <a:spcBef>
                <a:spcPct val="0"/>
              </a:spcBef>
              <a:buFontTx/>
              <a:buNone/>
            </a:pPr>
            <a:endParaRPr lang="en-GB" altLang="en-US" dirty="0">
              <a:solidFill>
                <a:schemeClr val="tx1"/>
              </a:solidFill>
            </a:endParaRPr>
          </a:p>
          <a:p>
            <a:pPr algn="ctr">
              <a:lnSpc>
                <a:spcPct val="100000"/>
              </a:lnSpc>
              <a:spcBef>
                <a:spcPct val="0"/>
              </a:spcBef>
              <a:buFontTx/>
              <a:buNone/>
            </a:pPr>
            <a:r>
              <a:rPr lang="en-GB" altLang="en-US" dirty="0">
                <a:solidFill>
                  <a:schemeClr val="tx1"/>
                </a:solidFill>
              </a:rPr>
              <a:t>The thinnest layer where most plants and animals live. </a:t>
            </a:r>
          </a:p>
          <a:p>
            <a:pPr algn="ctr"/>
            <a:endParaRPr lang="en-GB" dirty="0"/>
          </a:p>
        </p:txBody>
      </p:sp>
      <p:sp>
        <p:nvSpPr>
          <p:cNvPr id="12" name="Rectangle 11"/>
          <p:cNvSpPr/>
          <p:nvPr/>
        </p:nvSpPr>
        <p:spPr>
          <a:xfrm>
            <a:off x="4241353" y="4095863"/>
            <a:ext cx="639810" cy="276999"/>
          </a:xfrm>
          <a:prstGeom prst="rect">
            <a:avLst/>
          </a:prstGeom>
        </p:spPr>
        <p:txBody>
          <a:bodyPr wrap="square" lIns="0" tIns="0" rIns="0" bIns="0">
            <a:spAutoFit/>
          </a:bodyPr>
          <a:lstStyle/>
          <a:p>
            <a:pPr>
              <a:lnSpc>
                <a:spcPct val="100000"/>
              </a:lnSpc>
              <a:spcBef>
                <a:spcPct val="0"/>
              </a:spcBef>
              <a:buFontTx/>
              <a:buNone/>
            </a:pPr>
            <a:r>
              <a:rPr lang="en-GB" altLang="en-US" b="1" dirty="0"/>
              <a:t>top</a:t>
            </a:r>
          </a:p>
        </p:txBody>
      </p:sp>
      <p:sp>
        <p:nvSpPr>
          <p:cNvPr id="13" name="Rectangle 12"/>
          <p:cNvSpPr/>
          <p:nvPr/>
        </p:nvSpPr>
        <p:spPr>
          <a:xfrm>
            <a:off x="4210281" y="3313853"/>
            <a:ext cx="639810" cy="276999"/>
          </a:xfrm>
          <a:prstGeom prst="rect">
            <a:avLst/>
          </a:prstGeom>
        </p:spPr>
        <p:txBody>
          <a:bodyPr wrap="square" lIns="0" tIns="0" rIns="0" bIns="0">
            <a:spAutoFit/>
          </a:bodyPr>
          <a:lstStyle/>
          <a:p>
            <a:pPr>
              <a:lnSpc>
                <a:spcPct val="100000"/>
              </a:lnSpc>
              <a:spcBef>
                <a:spcPct val="0"/>
              </a:spcBef>
              <a:buFontTx/>
              <a:buNone/>
            </a:pPr>
            <a:r>
              <a:rPr lang="en-GB" altLang="en-US" b="1" dirty="0"/>
              <a:t>sub</a:t>
            </a:r>
          </a:p>
        </p:txBody>
      </p:sp>
      <p:sp>
        <p:nvSpPr>
          <p:cNvPr id="14" name="Rectangle 13"/>
          <p:cNvSpPr/>
          <p:nvPr/>
        </p:nvSpPr>
        <p:spPr>
          <a:xfrm>
            <a:off x="4194778" y="2465981"/>
            <a:ext cx="639810" cy="276999"/>
          </a:xfrm>
          <a:prstGeom prst="rect">
            <a:avLst/>
          </a:prstGeom>
        </p:spPr>
        <p:txBody>
          <a:bodyPr wrap="square" lIns="0" tIns="0" rIns="0" bIns="0">
            <a:spAutoFit/>
          </a:bodyPr>
          <a:lstStyle/>
          <a:p>
            <a:pPr>
              <a:lnSpc>
                <a:spcPct val="100000"/>
              </a:lnSpc>
              <a:spcBef>
                <a:spcPct val="0"/>
              </a:spcBef>
              <a:buFontTx/>
              <a:buNone/>
            </a:pPr>
            <a:r>
              <a:rPr lang="en-GB" altLang="en-US" b="1" dirty="0"/>
              <a:t>bed</a:t>
            </a:r>
          </a:p>
        </p:txBody>
      </p:sp>
      <p:pic>
        <p:nvPicPr>
          <p:cNvPr id="15" name="Picture 14"/>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8877130" y="310077"/>
            <a:ext cx="3283385" cy="1538904"/>
          </a:xfrm>
          <a:prstGeom prst="rect">
            <a:avLst/>
          </a:prstGeom>
        </p:spPr>
      </p:pic>
      <p:grpSp>
        <p:nvGrpSpPr>
          <p:cNvPr id="2" name="Group 1"/>
          <p:cNvGrpSpPr/>
          <p:nvPr/>
        </p:nvGrpSpPr>
        <p:grpSpPr>
          <a:xfrm>
            <a:off x="715270" y="5276980"/>
            <a:ext cx="7703929" cy="1012450"/>
            <a:chOff x="715270" y="5276980"/>
            <a:chExt cx="7703929" cy="1012450"/>
          </a:xfrm>
        </p:grpSpPr>
        <p:grpSp>
          <p:nvGrpSpPr>
            <p:cNvPr id="5" name="Group 4"/>
            <p:cNvGrpSpPr/>
            <p:nvPr/>
          </p:nvGrpSpPr>
          <p:grpSpPr>
            <a:xfrm>
              <a:off x="715270" y="5276980"/>
              <a:ext cx="7703929" cy="1012450"/>
              <a:chOff x="715270" y="5276980"/>
              <a:chExt cx="7703929" cy="1012450"/>
            </a:xfrm>
          </p:grpSpPr>
          <p:sp>
            <p:nvSpPr>
              <p:cNvPr id="6" name="Rectangle 5"/>
              <p:cNvSpPr/>
              <p:nvPr/>
            </p:nvSpPr>
            <p:spPr>
              <a:xfrm>
                <a:off x="715270" y="5276980"/>
                <a:ext cx="7703929" cy="1012450"/>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Rectangle 6"/>
              <p:cNvSpPr/>
              <p:nvPr/>
            </p:nvSpPr>
            <p:spPr>
              <a:xfrm>
                <a:off x="907646" y="5467350"/>
                <a:ext cx="6262650" cy="699829"/>
              </a:xfrm>
              <a:prstGeom prst="rect">
                <a:avLst/>
              </a:prstGeom>
              <a:solidFill>
                <a:srgbClr val="1174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0000"/>
                  </a:lnSpc>
                  <a:spcBef>
                    <a:spcPct val="0"/>
                  </a:spcBef>
                  <a:buFontTx/>
                  <a:buNone/>
                </a:pPr>
                <a:r>
                  <a:rPr lang="en-GB" altLang="en-US" dirty="0">
                    <a:solidFill>
                      <a:schemeClr val="bg1"/>
                    </a:solidFill>
                  </a:rPr>
                  <a:t> The </a:t>
                </a:r>
                <a:r>
                  <a:rPr lang="en-GB" altLang="en-US" b="1" dirty="0">
                    <a:solidFill>
                      <a:schemeClr val="bg1"/>
                    </a:solidFill>
                  </a:rPr>
                  <a:t>eighth</a:t>
                </a:r>
                <a:r>
                  <a:rPr lang="en-GB" altLang="en-US" dirty="0">
                    <a:solidFill>
                      <a:schemeClr val="bg1"/>
                    </a:solidFill>
                  </a:rPr>
                  <a:t> digit of the security code is nine.</a:t>
                </a:r>
                <a:endParaRPr lang="en-GB" altLang="en-US" sz="2800" b="1" dirty="0">
                  <a:solidFill>
                    <a:schemeClr val="bg1"/>
                  </a:solidFill>
                </a:endParaRPr>
              </a:p>
            </p:txBody>
          </p:sp>
          <p:sp>
            <p:nvSpPr>
              <p:cNvPr id="9" name="Rectangle 8"/>
              <p:cNvSpPr/>
              <p:nvPr/>
            </p:nvSpPr>
            <p:spPr>
              <a:xfrm>
                <a:off x="7646430" y="5476822"/>
                <a:ext cx="487421" cy="639194"/>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solidFill>
                      <a:srgbClr val="11743A"/>
                    </a:solidFill>
                  </a:rPr>
                  <a:t>9</a:t>
                </a:r>
              </a:p>
            </p:txBody>
          </p:sp>
        </p:grpSp>
        <p:pic>
          <p:nvPicPr>
            <p:cNvPr id="16" name="Picture 1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189494" y="5476822"/>
              <a:ext cx="437738" cy="690358"/>
            </a:xfrm>
            <a:prstGeom prst="rect">
              <a:avLst/>
            </a:prstGeom>
          </p:spPr>
        </p:pic>
      </p:grpSp>
      <p:sp>
        <p:nvSpPr>
          <p:cNvPr id="17" name="Rectangle 16">
            <a:hlinkClick r:id="rId4"/>
          </p:cNvPr>
          <p:cNvSpPr/>
          <p:nvPr/>
        </p:nvSpPr>
        <p:spPr>
          <a:xfrm>
            <a:off x="8513380" y="6537433"/>
            <a:ext cx="649224" cy="30025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p:cNvSpPr txBox="1"/>
          <p:nvPr/>
        </p:nvSpPr>
        <p:spPr>
          <a:xfrm>
            <a:off x="4506282" y="2415198"/>
            <a:ext cx="1374588" cy="369332"/>
          </a:xfrm>
          <a:prstGeom prst="rect">
            <a:avLst/>
          </a:prstGeom>
          <a:noFill/>
        </p:spPr>
        <p:txBody>
          <a:bodyPr wrap="square" rtlCol="0">
            <a:spAutoFit/>
          </a:bodyPr>
          <a:lstStyle/>
          <a:p>
            <a:r>
              <a:rPr lang="en-GB" dirty="0"/>
              <a:t>rock</a:t>
            </a:r>
          </a:p>
        </p:txBody>
      </p:sp>
      <p:sp>
        <p:nvSpPr>
          <p:cNvPr id="20" name="TextBox 19"/>
          <p:cNvSpPr txBox="1"/>
          <p:nvPr/>
        </p:nvSpPr>
        <p:spPr>
          <a:xfrm>
            <a:off x="4514683" y="3268226"/>
            <a:ext cx="1374588" cy="369332"/>
          </a:xfrm>
          <a:prstGeom prst="rect">
            <a:avLst/>
          </a:prstGeom>
          <a:noFill/>
        </p:spPr>
        <p:txBody>
          <a:bodyPr wrap="square" rtlCol="0">
            <a:spAutoFit/>
          </a:bodyPr>
          <a:lstStyle/>
          <a:p>
            <a:r>
              <a:rPr lang="en-GB" dirty="0"/>
              <a:t>soil</a:t>
            </a:r>
          </a:p>
        </p:txBody>
      </p:sp>
      <p:sp>
        <p:nvSpPr>
          <p:cNvPr id="21" name="TextBox 20"/>
          <p:cNvSpPr txBox="1"/>
          <p:nvPr/>
        </p:nvSpPr>
        <p:spPr>
          <a:xfrm>
            <a:off x="4514683" y="4048132"/>
            <a:ext cx="1374588" cy="369332"/>
          </a:xfrm>
          <a:prstGeom prst="rect">
            <a:avLst/>
          </a:prstGeom>
          <a:noFill/>
        </p:spPr>
        <p:txBody>
          <a:bodyPr wrap="square" rtlCol="0">
            <a:spAutoFit/>
          </a:bodyPr>
          <a:lstStyle/>
          <a:p>
            <a:r>
              <a:rPr lang="en-GB" dirty="0"/>
              <a:t>soil</a:t>
            </a:r>
          </a:p>
        </p:txBody>
      </p:sp>
      <p:cxnSp>
        <p:nvCxnSpPr>
          <p:cNvPr id="19" name="Straight Connector 18"/>
          <p:cNvCxnSpPr/>
          <p:nvPr/>
        </p:nvCxnSpPr>
        <p:spPr>
          <a:xfrm flipH="1">
            <a:off x="4144564" y="2676992"/>
            <a:ext cx="429066"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flipH="1">
            <a:off x="4144564" y="3536402"/>
            <a:ext cx="429066"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flipH="1">
            <a:off x="4144564" y="4312543"/>
            <a:ext cx="429066"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195621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fade">
                                      <p:cBhvr>
                                        <p:cTn id="11" dur="500"/>
                                        <p:tgtEl>
                                          <p:spTgt spid="11"/>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500"/>
                                        <p:tgtEl>
                                          <p:spTgt spid="8"/>
                                        </p:tgtEl>
                                      </p:cBhvr>
                                    </p:animEffect>
                                  </p:childTnLst>
                                </p:cTn>
                              </p:par>
                              <p:par>
                                <p:cTn id="15" presetID="10" presetClass="entr" presetSubtype="0" fill="hold" nodeType="withEffect">
                                  <p:stCondLst>
                                    <p:cond delay="0"/>
                                  </p:stCondLst>
                                  <p:childTnLst>
                                    <p:set>
                                      <p:cBhvr>
                                        <p:cTn id="16" dur="1" fill="hold">
                                          <p:stCondLst>
                                            <p:cond delay="0"/>
                                          </p:stCondLst>
                                        </p:cTn>
                                        <p:tgtEl>
                                          <p:spTgt spid="23"/>
                                        </p:tgtEl>
                                        <p:attrNameLst>
                                          <p:attrName>style.visibility</p:attrName>
                                        </p:attrNameLst>
                                      </p:cBhvr>
                                      <p:to>
                                        <p:strVal val="visible"/>
                                      </p:to>
                                    </p:set>
                                    <p:animEffect transition="in" filter="fade">
                                      <p:cBhvr>
                                        <p:cTn id="17" dur="500"/>
                                        <p:tgtEl>
                                          <p:spTgt spid="23"/>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20"/>
                                        </p:tgtEl>
                                        <p:attrNameLst>
                                          <p:attrName>style.visibility</p:attrName>
                                        </p:attrNameLst>
                                      </p:cBhvr>
                                      <p:to>
                                        <p:strVal val="visible"/>
                                      </p:to>
                                    </p:set>
                                    <p:animEffect transition="in" filter="fade">
                                      <p:cBhvr>
                                        <p:cTn id="20" dur="500"/>
                                        <p:tgtEl>
                                          <p:spTgt spid="20"/>
                                        </p:tgtEl>
                                      </p:cBhvr>
                                    </p:animEffect>
                                  </p:childTnLst>
                                </p:cTn>
                              </p:par>
                              <p:par>
                                <p:cTn id="21" presetID="10" presetClass="entr" presetSubtype="0" fill="hold" nodeType="withEffect">
                                  <p:stCondLst>
                                    <p:cond delay="0"/>
                                  </p:stCondLst>
                                  <p:childTnLst>
                                    <p:set>
                                      <p:cBhvr>
                                        <p:cTn id="22" dur="1" fill="hold">
                                          <p:stCondLst>
                                            <p:cond delay="0"/>
                                          </p:stCondLst>
                                        </p:cTn>
                                        <p:tgtEl>
                                          <p:spTgt spid="22"/>
                                        </p:tgtEl>
                                        <p:attrNameLst>
                                          <p:attrName>style.visibility</p:attrName>
                                        </p:attrNameLst>
                                      </p:cBhvr>
                                      <p:to>
                                        <p:strVal val="visible"/>
                                      </p:to>
                                    </p:set>
                                    <p:animEffect transition="in" filter="fade">
                                      <p:cBhvr>
                                        <p:cTn id="23" dur="500"/>
                                        <p:tgtEl>
                                          <p:spTgt spid="22"/>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21"/>
                                        </p:tgtEl>
                                        <p:attrNameLst>
                                          <p:attrName>style.visibility</p:attrName>
                                        </p:attrNameLst>
                                      </p:cBhvr>
                                      <p:to>
                                        <p:strVal val="visible"/>
                                      </p:to>
                                    </p:set>
                                    <p:animEffect transition="in" filter="fade">
                                      <p:cBhvr>
                                        <p:cTn id="26" dur="500"/>
                                        <p:tgtEl>
                                          <p:spTgt spid="21"/>
                                        </p:tgtEl>
                                      </p:cBhvr>
                                    </p:animEffect>
                                  </p:childTnLst>
                                </p:cTn>
                              </p:par>
                              <p:par>
                                <p:cTn id="27" presetID="10" presetClass="entr" presetSubtype="0" fill="hold" nodeType="withEffect">
                                  <p:stCondLst>
                                    <p:cond delay="0"/>
                                  </p:stCondLst>
                                  <p:childTnLst>
                                    <p:set>
                                      <p:cBhvr>
                                        <p:cTn id="28" dur="1" fill="hold">
                                          <p:stCondLst>
                                            <p:cond delay="0"/>
                                          </p:stCondLst>
                                        </p:cTn>
                                        <p:tgtEl>
                                          <p:spTgt spid="19"/>
                                        </p:tgtEl>
                                        <p:attrNameLst>
                                          <p:attrName>style.visibility</p:attrName>
                                        </p:attrNameLst>
                                      </p:cBhvr>
                                      <p:to>
                                        <p:strVal val="visible"/>
                                      </p:to>
                                    </p:set>
                                    <p:animEffect transition="in" filter="fade">
                                      <p:cBhvr>
                                        <p:cTn id="29" dur="500"/>
                                        <p:tgtEl>
                                          <p:spTgt spid="19"/>
                                        </p:tgtEl>
                                      </p:cBhvr>
                                    </p:animEffect>
                                  </p:childTnLst>
                                </p:cTn>
                              </p:par>
                              <p:par>
                                <p:cTn id="30" presetID="10" presetClass="entr" presetSubtype="0" fill="hold" nodeType="with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fade">
                                      <p:cBhvr>
                                        <p:cTn id="32" dur="500"/>
                                        <p:tgtEl>
                                          <p:spTgt spid="15"/>
                                        </p:tgtEl>
                                      </p:cBhvr>
                                    </p:animEffect>
                                  </p:childTnLst>
                                </p:cTn>
                              </p:par>
                            </p:childTnLst>
                          </p:cTn>
                        </p:par>
                      </p:childTnLst>
                    </p:cTn>
                  </p:par>
                  <p:par>
                    <p:cTn id="33" fill="hold">
                      <p:stCondLst>
                        <p:cond delay="indefinite"/>
                      </p:stCondLst>
                      <p:childTnLst>
                        <p:par>
                          <p:cTn id="34" fill="hold">
                            <p:stCondLst>
                              <p:cond delay="0"/>
                            </p:stCondLst>
                            <p:childTnLst>
                              <p:par>
                                <p:cTn id="35" presetID="1" presetClass="exit" presetSubtype="0" fill="hold" nodeType="clickEffect">
                                  <p:stCondLst>
                                    <p:cond delay="0"/>
                                  </p:stCondLst>
                                  <p:childTnLst>
                                    <p:set>
                                      <p:cBhvr>
                                        <p:cTn id="36" dur="1" fill="hold">
                                          <p:stCondLst>
                                            <p:cond delay="0"/>
                                          </p:stCondLst>
                                        </p:cTn>
                                        <p:tgtEl>
                                          <p:spTgt spid="19"/>
                                        </p:tgtEl>
                                        <p:attrNameLst>
                                          <p:attrName>style.visibility</p:attrName>
                                        </p:attrNameLst>
                                      </p:cBhvr>
                                      <p:to>
                                        <p:strVal val="hidden"/>
                                      </p:to>
                                    </p:set>
                                  </p:childTnLst>
                                </p:cTn>
                              </p:par>
                              <p:par>
                                <p:cTn id="37" presetID="10" presetClass="entr" presetSubtype="0" fill="hold" grpId="0" nodeType="withEffect">
                                  <p:stCondLst>
                                    <p:cond delay="0"/>
                                  </p:stCondLst>
                                  <p:childTnLst>
                                    <p:set>
                                      <p:cBhvr>
                                        <p:cTn id="38" dur="1" fill="hold">
                                          <p:stCondLst>
                                            <p:cond delay="0"/>
                                          </p:stCondLst>
                                        </p:cTn>
                                        <p:tgtEl>
                                          <p:spTgt spid="14"/>
                                        </p:tgtEl>
                                        <p:attrNameLst>
                                          <p:attrName>style.visibility</p:attrName>
                                        </p:attrNameLst>
                                      </p:cBhvr>
                                      <p:to>
                                        <p:strVal val="visible"/>
                                      </p:to>
                                    </p:set>
                                    <p:animEffect transition="in" filter="fade">
                                      <p:cBhvr>
                                        <p:cTn id="39" dur="500"/>
                                        <p:tgtEl>
                                          <p:spTgt spid="14"/>
                                        </p:tgtEl>
                                      </p:cBhvr>
                                    </p:animEffect>
                                  </p:childTnLst>
                                </p:cTn>
                              </p:par>
                            </p:childTnLst>
                          </p:cTn>
                        </p:par>
                      </p:childTnLst>
                    </p:cTn>
                  </p:par>
                  <p:par>
                    <p:cTn id="40" fill="hold">
                      <p:stCondLst>
                        <p:cond delay="indefinite"/>
                      </p:stCondLst>
                      <p:childTnLst>
                        <p:par>
                          <p:cTn id="41" fill="hold">
                            <p:stCondLst>
                              <p:cond delay="0"/>
                            </p:stCondLst>
                            <p:childTnLst>
                              <p:par>
                                <p:cTn id="42" presetID="1" presetClass="exit" presetSubtype="0" fill="hold" nodeType="clickEffect">
                                  <p:stCondLst>
                                    <p:cond delay="0"/>
                                  </p:stCondLst>
                                  <p:childTnLst>
                                    <p:set>
                                      <p:cBhvr>
                                        <p:cTn id="43" dur="1" fill="hold">
                                          <p:stCondLst>
                                            <p:cond delay="0"/>
                                          </p:stCondLst>
                                        </p:cTn>
                                        <p:tgtEl>
                                          <p:spTgt spid="22"/>
                                        </p:tgtEl>
                                        <p:attrNameLst>
                                          <p:attrName>style.visibility</p:attrName>
                                        </p:attrNameLst>
                                      </p:cBhvr>
                                      <p:to>
                                        <p:strVal val="hidden"/>
                                      </p:to>
                                    </p:set>
                                  </p:childTnLst>
                                </p:cTn>
                              </p:par>
                              <p:par>
                                <p:cTn id="44" presetID="10" presetClass="entr" presetSubtype="0" fill="hold" grpId="0" nodeType="withEffect">
                                  <p:stCondLst>
                                    <p:cond delay="0"/>
                                  </p:stCondLst>
                                  <p:childTnLst>
                                    <p:set>
                                      <p:cBhvr>
                                        <p:cTn id="45" dur="1" fill="hold">
                                          <p:stCondLst>
                                            <p:cond delay="0"/>
                                          </p:stCondLst>
                                        </p:cTn>
                                        <p:tgtEl>
                                          <p:spTgt spid="13"/>
                                        </p:tgtEl>
                                        <p:attrNameLst>
                                          <p:attrName>style.visibility</p:attrName>
                                        </p:attrNameLst>
                                      </p:cBhvr>
                                      <p:to>
                                        <p:strVal val="visible"/>
                                      </p:to>
                                    </p:set>
                                    <p:animEffect transition="in" filter="fade">
                                      <p:cBhvr>
                                        <p:cTn id="46" dur="500"/>
                                        <p:tgtEl>
                                          <p:spTgt spid="13"/>
                                        </p:tgtEl>
                                      </p:cBhvr>
                                    </p:animEffect>
                                  </p:childTnLst>
                                </p:cTn>
                              </p:par>
                            </p:childTnLst>
                          </p:cTn>
                        </p:par>
                      </p:childTnLst>
                    </p:cTn>
                  </p:par>
                  <p:par>
                    <p:cTn id="47" fill="hold">
                      <p:stCondLst>
                        <p:cond delay="indefinite"/>
                      </p:stCondLst>
                      <p:childTnLst>
                        <p:par>
                          <p:cTn id="48" fill="hold">
                            <p:stCondLst>
                              <p:cond delay="0"/>
                            </p:stCondLst>
                            <p:childTnLst>
                              <p:par>
                                <p:cTn id="49" presetID="1" presetClass="exit" presetSubtype="0" fill="hold" nodeType="clickEffect">
                                  <p:stCondLst>
                                    <p:cond delay="0"/>
                                  </p:stCondLst>
                                  <p:childTnLst>
                                    <p:set>
                                      <p:cBhvr>
                                        <p:cTn id="50" dur="1" fill="hold">
                                          <p:stCondLst>
                                            <p:cond delay="0"/>
                                          </p:stCondLst>
                                        </p:cTn>
                                        <p:tgtEl>
                                          <p:spTgt spid="23"/>
                                        </p:tgtEl>
                                        <p:attrNameLst>
                                          <p:attrName>style.visibility</p:attrName>
                                        </p:attrNameLst>
                                      </p:cBhvr>
                                      <p:to>
                                        <p:strVal val="hidden"/>
                                      </p:to>
                                    </p:set>
                                  </p:childTnLst>
                                </p:cTn>
                              </p:par>
                              <p:par>
                                <p:cTn id="51" presetID="10" presetClass="entr" presetSubtype="0" fill="hold" grpId="0" nodeType="withEffect">
                                  <p:stCondLst>
                                    <p:cond delay="0"/>
                                  </p:stCondLst>
                                  <p:childTnLst>
                                    <p:set>
                                      <p:cBhvr>
                                        <p:cTn id="52" dur="1" fill="hold">
                                          <p:stCondLst>
                                            <p:cond delay="0"/>
                                          </p:stCondLst>
                                        </p:cTn>
                                        <p:tgtEl>
                                          <p:spTgt spid="12"/>
                                        </p:tgtEl>
                                        <p:attrNameLst>
                                          <p:attrName>style.visibility</p:attrName>
                                        </p:attrNameLst>
                                      </p:cBhvr>
                                      <p:to>
                                        <p:strVal val="visible"/>
                                      </p:to>
                                    </p:set>
                                    <p:animEffect transition="in" filter="fade">
                                      <p:cBhvr>
                                        <p:cTn id="53" dur="500"/>
                                        <p:tgtEl>
                                          <p:spTgt spid="12"/>
                                        </p:tgtEl>
                                      </p:cBhvr>
                                    </p:animEffect>
                                  </p:childTnLst>
                                </p:cTn>
                              </p:par>
                            </p:childTnLst>
                          </p:cTn>
                        </p:par>
                      </p:childTnLst>
                    </p:cTn>
                  </p:par>
                  <p:par>
                    <p:cTn id="54" fill="hold">
                      <p:stCondLst>
                        <p:cond delay="indefinite"/>
                      </p:stCondLst>
                      <p:childTnLst>
                        <p:par>
                          <p:cTn id="55" fill="hold">
                            <p:stCondLst>
                              <p:cond delay="0"/>
                            </p:stCondLst>
                            <p:childTnLst>
                              <p:par>
                                <p:cTn id="56" presetID="10" presetClass="entr" presetSubtype="0" fill="hold" grpId="0" nodeType="clickEffect">
                                  <p:stCondLst>
                                    <p:cond delay="0"/>
                                  </p:stCondLst>
                                  <p:childTnLst>
                                    <p:set>
                                      <p:cBhvr>
                                        <p:cTn id="57" dur="1" fill="hold">
                                          <p:stCondLst>
                                            <p:cond delay="0"/>
                                          </p:stCondLst>
                                        </p:cTn>
                                        <p:tgtEl>
                                          <p:spTgt spid="10"/>
                                        </p:tgtEl>
                                        <p:attrNameLst>
                                          <p:attrName>style.visibility</p:attrName>
                                        </p:attrNameLst>
                                      </p:cBhvr>
                                      <p:to>
                                        <p:strVal val="visible"/>
                                      </p:to>
                                    </p:set>
                                    <p:animEffect transition="in" filter="fade">
                                      <p:cBhvr>
                                        <p:cTn id="58" dur="500"/>
                                        <p:tgtEl>
                                          <p:spTgt spid="10"/>
                                        </p:tgtEl>
                                      </p:cBhvr>
                                    </p:animEffect>
                                  </p:childTnLst>
                                </p:cTn>
                              </p:par>
                              <p:par>
                                <p:cTn id="59" presetID="10" presetClass="entr" presetSubtype="0" fill="hold" nodeType="withEffect">
                                  <p:stCondLst>
                                    <p:cond delay="0"/>
                                  </p:stCondLst>
                                  <p:childTnLst>
                                    <p:set>
                                      <p:cBhvr>
                                        <p:cTn id="60" dur="1" fill="hold">
                                          <p:stCondLst>
                                            <p:cond delay="0"/>
                                          </p:stCondLst>
                                        </p:cTn>
                                        <p:tgtEl>
                                          <p:spTgt spid="2"/>
                                        </p:tgtEl>
                                        <p:attrNameLst>
                                          <p:attrName>style.visibility</p:attrName>
                                        </p:attrNameLst>
                                      </p:cBhvr>
                                      <p:to>
                                        <p:strVal val="visible"/>
                                      </p:to>
                                    </p:set>
                                    <p:animEffect transition="in" filter="fade">
                                      <p:cBhvr>
                                        <p:cTn id="6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0" grpId="0"/>
      <p:bldP spid="11" grpId="0" animBg="1"/>
      <p:bldP spid="12" grpId="0"/>
      <p:bldP spid="13" grpId="0"/>
      <p:bldP spid="14" grpId="0"/>
      <p:bldP spid="8" grpId="0"/>
      <p:bldP spid="20" grpId="0"/>
      <p:bldP spid="21"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0"/>
          <p:cNvSpPr txBox="1">
            <a:spLocks/>
          </p:cNvSpPr>
          <p:nvPr/>
        </p:nvSpPr>
        <p:spPr>
          <a:xfrm>
            <a:off x="526313" y="469228"/>
            <a:ext cx="8220075" cy="994306"/>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dirty="0">
                <a:solidFill>
                  <a:srgbClr val="11743A"/>
                </a:solidFill>
              </a:rPr>
              <a:t>Escape the Cave</a:t>
            </a:r>
            <a:endParaRPr lang="en-GB" dirty="0">
              <a:solidFill>
                <a:srgbClr val="11743A"/>
              </a:solidFill>
              <a:latin typeface="+mn-lt"/>
            </a:endParaRPr>
          </a:p>
        </p:txBody>
      </p:sp>
      <p:sp>
        <p:nvSpPr>
          <p:cNvPr id="4" name="Rectangle 3"/>
          <p:cNvSpPr/>
          <p:nvPr/>
        </p:nvSpPr>
        <p:spPr>
          <a:xfrm>
            <a:off x="1007392" y="1622217"/>
            <a:ext cx="7297466" cy="1107996"/>
          </a:xfrm>
          <a:prstGeom prst="rect">
            <a:avLst/>
          </a:prstGeom>
        </p:spPr>
        <p:txBody>
          <a:bodyPr wrap="square" lIns="0" tIns="0" rIns="0" bIns="0">
            <a:spAutoFit/>
          </a:bodyPr>
          <a:lstStyle/>
          <a:p>
            <a:pPr algn="ctr">
              <a:lnSpc>
                <a:spcPct val="100000"/>
              </a:lnSpc>
              <a:spcBef>
                <a:spcPct val="0"/>
              </a:spcBef>
              <a:buFontTx/>
              <a:buNone/>
            </a:pPr>
            <a:r>
              <a:rPr lang="en-GB" altLang="en-US" dirty="0"/>
              <a:t>Now you’ve solved all the clues, it’s time to enter the code into the phone and escape the cave!</a:t>
            </a:r>
            <a:endParaRPr lang="en-GB" altLang="en-US" b="1" dirty="0"/>
          </a:p>
          <a:p>
            <a:pPr>
              <a:spcBef>
                <a:spcPct val="0"/>
              </a:spcBef>
            </a:pPr>
            <a:endParaRPr lang="en-GB" altLang="en-US" dirty="0"/>
          </a:p>
          <a:p>
            <a:pPr>
              <a:spcBef>
                <a:spcPct val="0"/>
              </a:spcBef>
            </a:pPr>
            <a:endParaRPr lang="en-GB" altLang="en-US" dirty="0"/>
          </a:p>
        </p:txBody>
      </p:sp>
      <p:sp>
        <p:nvSpPr>
          <p:cNvPr id="5" name="Rounded Rectangle 4"/>
          <p:cNvSpPr/>
          <p:nvPr/>
        </p:nvSpPr>
        <p:spPr>
          <a:xfrm>
            <a:off x="1112977" y="2712353"/>
            <a:ext cx="6662737" cy="2661179"/>
          </a:xfrm>
          <a:prstGeom prst="roundRect">
            <a:avLst>
              <a:gd name="adj" fmla="val 0"/>
            </a:avLst>
          </a:prstGeom>
          <a:solidFill>
            <a:schemeClr val="bg1">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eaLnBrk="1" fontAlgn="auto" hangingPunct="1">
              <a:spcBef>
                <a:spcPts val="0"/>
              </a:spcBef>
              <a:spcAft>
                <a:spcPts val="0"/>
              </a:spcAft>
              <a:defRPr/>
            </a:pPr>
            <a:endParaRPr lang="en-GB"/>
          </a:p>
        </p:txBody>
      </p:sp>
      <p:sp>
        <p:nvSpPr>
          <p:cNvPr id="7" name="Rectangle 6"/>
          <p:cNvSpPr>
            <a:spLocks noChangeArrowheads="1"/>
          </p:cNvSpPr>
          <p:nvPr/>
        </p:nvSpPr>
        <p:spPr bwMode="auto">
          <a:xfrm>
            <a:off x="1944400" y="3452129"/>
            <a:ext cx="57259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lnSpc>
                <a:spcPct val="100000"/>
              </a:lnSpc>
              <a:spcBef>
                <a:spcPct val="0"/>
              </a:spcBef>
              <a:buFontTx/>
              <a:buNone/>
            </a:pPr>
            <a:r>
              <a:rPr lang="en-GB" altLang="en-US" sz="1400" dirty="0">
                <a:solidFill>
                  <a:schemeClr val="tx1"/>
                </a:solidFill>
              </a:rPr>
              <a:t>Digit</a:t>
            </a:r>
            <a:br>
              <a:rPr lang="en-GB" altLang="en-US" sz="1400" dirty="0">
                <a:solidFill>
                  <a:schemeClr val="tx1"/>
                </a:solidFill>
              </a:rPr>
            </a:br>
            <a:r>
              <a:rPr lang="en-GB" altLang="en-US" sz="1400" dirty="0">
                <a:solidFill>
                  <a:schemeClr val="tx1"/>
                </a:solidFill>
              </a:rPr>
              <a:t>1</a:t>
            </a:r>
          </a:p>
        </p:txBody>
      </p:sp>
      <p:sp>
        <p:nvSpPr>
          <p:cNvPr id="8" name="Rectangle 7"/>
          <p:cNvSpPr>
            <a:spLocks noChangeArrowheads="1"/>
          </p:cNvSpPr>
          <p:nvPr/>
        </p:nvSpPr>
        <p:spPr bwMode="auto">
          <a:xfrm>
            <a:off x="2502254" y="3452129"/>
            <a:ext cx="57259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lnSpc>
                <a:spcPct val="100000"/>
              </a:lnSpc>
              <a:spcBef>
                <a:spcPct val="0"/>
              </a:spcBef>
              <a:buFontTx/>
              <a:buNone/>
            </a:pPr>
            <a:r>
              <a:rPr lang="en-GB" altLang="en-US" sz="1400" dirty="0">
                <a:solidFill>
                  <a:schemeClr val="tx1"/>
                </a:solidFill>
              </a:rPr>
              <a:t>Digit</a:t>
            </a:r>
            <a:br>
              <a:rPr lang="en-GB" altLang="en-US" sz="1400" dirty="0">
                <a:solidFill>
                  <a:schemeClr val="tx1"/>
                </a:solidFill>
              </a:rPr>
            </a:br>
            <a:r>
              <a:rPr lang="en-GB" altLang="en-US" sz="1400" dirty="0">
                <a:solidFill>
                  <a:schemeClr val="tx1"/>
                </a:solidFill>
              </a:rPr>
              <a:t>2</a:t>
            </a:r>
          </a:p>
        </p:txBody>
      </p:sp>
      <p:sp>
        <p:nvSpPr>
          <p:cNvPr id="9" name="Rectangle 8"/>
          <p:cNvSpPr>
            <a:spLocks noChangeArrowheads="1"/>
          </p:cNvSpPr>
          <p:nvPr/>
        </p:nvSpPr>
        <p:spPr bwMode="auto">
          <a:xfrm>
            <a:off x="3060108" y="3452129"/>
            <a:ext cx="57259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lnSpc>
                <a:spcPct val="100000"/>
              </a:lnSpc>
              <a:spcBef>
                <a:spcPct val="0"/>
              </a:spcBef>
              <a:buFontTx/>
              <a:buNone/>
            </a:pPr>
            <a:r>
              <a:rPr lang="en-GB" altLang="en-US" sz="1400" dirty="0">
                <a:solidFill>
                  <a:schemeClr val="tx1"/>
                </a:solidFill>
              </a:rPr>
              <a:t>Digit</a:t>
            </a:r>
            <a:br>
              <a:rPr lang="en-GB" altLang="en-US" sz="1400" dirty="0">
                <a:solidFill>
                  <a:schemeClr val="tx1"/>
                </a:solidFill>
              </a:rPr>
            </a:br>
            <a:r>
              <a:rPr lang="en-GB" altLang="en-US" sz="1400" dirty="0">
                <a:solidFill>
                  <a:schemeClr val="tx1"/>
                </a:solidFill>
              </a:rPr>
              <a:t>3</a:t>
            </a:r>
          </a:p>
        </p:txBody>
      </p:sp>
      <p:sp>
        <p:nvSpPr>
          <p:cNvPr id="10" name="Rectangle 9"/>
          <p:cNvSpPr>
            <a:spLocks noChangeArrowheads="1"/>
          </p:cNvSpPr>
          <p:nvPr/>
        </p:nvSpPr>
        <p:spPr bwMode="auto">
          <a:xfrm>
            <a:off x="3617962" y="3452129"/>
            <a:ext cx="57259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lnSpc>
                <a:spcPct val="100000"/>
              </a:lnSpc>
              <a:spcBef>
                <a:spcPct val="0"/>
              </a:spcBef>
              <a:buFontTx/>
              <a:buNone/>
            </a:pPr>
            <a:r>
              <a:rPr lang="en-GB" altLang="en-US" sz="1400" dirty="0">
                <a:solidFill>
                  <a:schemeClr val="tx1"/>
                </a:solidFill>
              </a:rPr>
              <a:t>Digit</a:t>
            </a:r>
            <a:br>
              <a:rPr lang="en-GB" altLang="en-US" sz="1400" dirty="0">
                <a:solidFill>
                  <a:schemeClr val="tx1"/>
                </a:solidFill>
              </a:rPr>
            </a:br>
            <a:r>
              <a:rPr lang="en-GB" altLang="en-US" sz="1400" dirty="0">
                <a:solidFill>
                  <a:schemeClr val="tx1"/>
                </a:solidFill>
              </a:rPr>
              <a:t>4</a:t>
            </a:r>
          </a:p>
        </p:txBody>
      </p:sp>
      <p:sp>
        <p:nvSpPr>
          <p:cNvPr id="11" name="Rectangle 10"/>
          <p:cNvSpPr>
            <a:spLocks noChangeArrowheads="1"/>
          </p:cNvSpPr>
          <p:nvPr/>
        </p:nvSpPr>
        <p:spPr bwMode="auto">
          <a:xfrm>
            <a:off x="4175816" y="3452129"/>
            <a:ext cx="57259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lnSpc>
                <a:spcPct val="100000"/>
              </a:lnSpc>
              <a:spcBef>
                <a:spcPct val="0"/>
              </a:spcBef>
              <a:buFontTx/>
              <a:buNone/>
            </a:pPr>
            <a:r>
              <a:rPr lang="en-GB" altLang="en-US" sz="1400" dirty="0">
                <a:solidFill>
                  <a:schemeClr val="tx1"/>
                </a:solidFill>
              </a:rPr>
              <a:t>Digit</a:t>
            </a:r>
            <a:br>
              <a:rPr lang="en-GB" altLang="en-US" sz="1400" dirty="0">
                <a:solidFill>
                  <a:schemeClr val="tx1"/>
                </a:solidFill>
              </a:rPr>
            </a:br>
            <a:r>
              <a:rPr lang="en-GB" altLang="en-US" sz="1400" dirty="0">
                <a:solidFill>
                  <a:schemeClr val="tx1"/>
                </a:solidFill>
              </a:rPr>
              <a:t>5</a:t>
            </a:r>
          </a:p>
        </p:txBody>
      </p:sp>
      <p:sp>
        <p:nvSpPr>
          <p:cNvPr id="12" name="Rectangle 11"/>
          <p:cNvSpPr>
            <a:spLocks noChangeArrowheads="1"/>
          </p:cNvSpPr>
          <p:nvPr/>
        </p:nvSpPr>
        <p:spPr bwMode="auto">
          <a:xfrm>
            <a:off x="4733670" y="3452129"/>
            <a:ext cx="57259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lnSpc>
                <a:spcPct val="100000"/>
              </a:lnSpc>
              <a:spcBef>
                <a:spcPct val="0"/>
              </a:spcBef>
              <a:buFontTx/>
              <a:buNone/>
            </a:pPr>
            <a:r>
              <a:rPr lang="en-GB" altLang="en-US" sz="1400" dirty="0">
                <a:solidFill>
                  <a:schemeClr val="tx1"/>
                </a:solidFill>
              </a:rPr>
              <a:t>Digit</a:t>
            </a:r>
            <a:br>
              <a:rPr lang="en-GB" altLang="en-US" sz="1400" dirty="0">
                <a:solidFill>
                  <a:schemeClr val="tx1"/>
                </a:solidFill>
              </a:rPr>
            </a:br>
            <a:r>
              <a:rPr lang="en-GB" altLang="en-US" sz="1400" dirty="0">
                <a:solidFill>
                  <a:schemeClr val="tx1"/>
                </a:solidFill>
              </a:rPr>
              <a:t>6</a:t>
            </a:r>
          </a:p>
        </p:txBody>
      </p:sp>
      <p:sp>
        <p:nvSpPr>
          <p:cNvPr id="13" name="1">
            <a:extLst/>
          </p:cNvPr>
          <p:cNvSpPr/>
          <p:nvPr/>
        </p:nvSpPr>
        <p:spPr>
          <a:xfrm>
            <a:off x="2018308" y="3996175"/>
            <a:ext cx="407987" cy="579438"/>
          </a:xfrm>
          <a:prstGeom prst="round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eaLnBrk="1" fontAlgn="auto" hangingPunct="1">
              <a:spcBef>
                <a:spcPts val="0"/>
              </a:spcBef>
              <a:spcAft>
                <a:spcPts val="0"/>
              </a:spcAft>
              <a:defRPr/>
            </a:pPr>
            <a:endParaRPr lang="en-GB"/>
          </a:p>
        </p:txBody>
      </p:sp>
      <p:sp>
        <p:nvSpPr>
          <p:cNvPr id="14" name="Rectangle 13"/>
          <p:cNvSpPr>
            <a:spLocks noChangeArrowheads="1"/>
          </p:cNvSpPr>
          <p:nvPr/>
        </p:nvSpPr>
        <p:spPr bwMode="auto">
          <a:xfrm>
            <a:off x="2036708" y="4046679"/>
            <a:ext cx="360996"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lnSpc>
                <a:spcPct val="100000"/>
              </a:lnSpc>
              <a:spcBef>
                <a:spcPct val="0"/>
              </a:spcBef>
              <a:buFontTx/>
              <a:buNone/>
            </a:pPr>
            <a:r>
              <a:rPr lang="en-GB" altLang="en-US" sz="2600" b="1" dirty="0">
                <a:solidFill>
                  <a:srgbClr val="11743A"/>
                </a:solidFill>
              </a:rPr>
              <a:t>2</a:t>
            </a:r>
            <a:endParaRPr lang="en-GB" altLang="en-US" dirty="0">
              <a:solidFill>
                <a:srgbClr val="11743A"/>
              </a:solidFill>
            </a:endParaRPr>
          </a:p>
        </p:txBody>
      </p:sp>
      <p:sp>
        <p:nvSpPr>
          <p:cNvPr id="15" name="1">
            <a:extLst/>
          </p:cNvPr>
          <p:cNvSpPr/>
          <p:nvPr/>
        </p:nvSpPr>
        <p:spPr>
          <a:xfrm>
            <a:off x="2575088" y="4002866"/>
            <a:ext cx="407987" cy="579438"/>
          </a:xfrm>
          <a:prstGeom prst="round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eaLnBrk="1" fontAlgn="auto" hangingPunct="1">
              <a:spcBef>
                <a:spcPts val="0"/>
              </a:spcBef>
              <a:spcAft>
                <a:spcPts val="0"/>
              </a:spcAft>
              <a:defRPr/>
            </a:pPr>
            <a:endParaRPr lang="en-GB"/>
          </a:p>
        </p:txBody>
      </p:sp>
      <p:sp>
        <p:nvSpPr>
          <p:cNvPr id="16" name="Rectangle 15"/>
          <p:cNvSpPr>
            <a:spLocks noChangeArrowheads="1"/>
          </p:cNvSpPr>
          <p:nvPr/>
        </p:nvSpPr>
        <p:spPr bwMode="auto">
          <a:xfrm>
            <a:off x="2595091" y="4053370"/>
            <a:ext cx="357790"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lnSpc>
                <a:spcPct val="100000"/>
              </a:lnSpc>
              <a:spcBef>
                <a:spcPct val="0"/>
              </a:spcBef>
              <a:buFontTx/>
              <a:buNone/>
            </a:pPr>
            <a:r>
              <a:rPr lang="en-GB" altLang="en-US" sz="2600" b="1" dirty="0">
                <a:solidFill>
                  <a:srgbClr val="11743A"/>
                </a:solidFill>
              </a:rPr>
              <a:t>3</a:t>
            </a:r>
            <a:endParaRPr lang="en-GB" altLang="en-US" dirty="0">
              <a:solidFill>
                <a:srgbClr val="11743A"/>
              </a:solidFill>
            </a:endParaRPr>
          </a:p>
        </p:txBody>
      </p:sp>
      <p:sp>
        <p:nvSpPr>
          <p:cNvPr id="17" name="1">
            <a:extLst/>
          </p:cNvPr>
          <p:cNvSpPr/>
          <p:nvPr/>
        </p:nvSpPr>
        <p:spPr>
          <a:xfrm>
            <a:off x="3136159" y="4001405"/>
            <a:ext cx="407987" cy="579438"/>
          </a:xfrm>
          <a:prstGeom prst="round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eaLnBrk="1" fontAlgn="auto" hangingPunct="1">
              <a:spcBef>
                <a:spcPts val="0"/>
              </a:spcBef>
              <a:spcAft>
                <a:spcPts val="0"/>
              </a:spcAft>
              <a:defRPr/>
            </a:pPr>
            <a:endParaRPr lang="en-GB"/>
          </a:p>
        </p:txBody>
      </p:sp>
      <p:sp>
        <p:nvSpPr>
          <p:cNvPr id="18" name="Rectangle 17"/>
          <p:cNvSpPr>
            <a:spLocks noChangeArrowheads="1"/>
          </p:cNvSpPr>
          <p:nvPr/>
        </p:nvSpPr>
        <p:spPr bwMode="auto">
          <a:xfrm>
            <a:off x="3173795" y="4051909"/>
            <a:ext cx="322524"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lnSpc>
                <a:spcPct val="100000"/>
              </a:lnSpc>
              <a:spcBef>
                <a:spcPct val="0"/>
              </a:spcBef>
              <a:buFontTx/>
              <a:buNone/>
            </a:pPr>
            <a:r>
              <a:rPr lang="en-GB" altLang="en-US" sz="2600" b="1" dirty="0">
                <a:solidFill>
                  <a:srgbClr val="11743A"/>
                </a:solidFill>
              </a:rPr>
              <a:t>1</a:t>
            </a:r>
            <a:endParaRPr lang="en-GB" altLang="en-US" dirty="0">
              <a:solidFill>
                <a:srgbClr val="11743A"/>
              </a:solidFill>
            </a:endParaRPr>
          </a:p>
        </p:txBody>
      </p:sp>
      <p:sp>
        <p:nvSpPr>
          <p:cNvPr id="19" name="1">
            <a:extLst/>
          </p:cNvPr>
          <p:cNvSpPr/>
          <p:nvPr/>
        </p:nvSpPr>
        <p:spPr>
          <a:xfrm>
            <a:off x="3695252" y="4001405"/>
            <a:ext cx="407987" cy="579438"/>
          </a:xfrm>
          <a:prstGeom prst="round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eaLnBrk="1" fontAlgn="auto" hangingPunct="1">
              <a:spcBef>
                <a:spcPts val="0"/>
              </a:spcBef>
              <a:spcAft>
                <a:spcPts val="0"/>
              </a:spcAft>
              <a:defRPr/>
            </a:pPr>
            <a:endParaRPr lang="en-GB"/>
          </a:p>
        </p:txBody>
      </p:sp>
      <p:sp>
        <p:nvSpPr>
          <p:cNvPr id="20" name="Rectangle 19"/>
          <p:cNvSpPr>
            <a:spLocks noChangeArrowheads="1"/>
          </p:cNvSpPr>
          <p:nvPr/>
        </p:nvSpPr>
        <p:spPr bwMode="auto">
          <a:xfrm>
            <a:off x="3704835" y="4051909"/>
            <a:ext cx="378630"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lnSpc>
                <a:spcPct val="100000"/>
              </a:lnSpc>
              <a:spcBef>
                <a:spcPct val="0"/>
              </a:spcBef>
              <a:buFontTx/>
              <a:buNone/>
            </a:pPr>
            <a:r>
              <a:rPr lang="en-GB" altLang="en-US" sz="2600" b="1" dirty="0">
                <a:solidFill>
                  <a:srgbClr val="11743A"/>
                </a:solidFill>
              </a:rPr>
              <a:t>4</a:t>
            </a:r>
            <a:endParaRPr lang="en-GB" altLang="en-US" dirty="0">
              <a:solidFill>
                <a:srgbClr val="11743A"/>
              </a:solidFill>
            </a:endParaRPr>
          </a:p>
        </p:txBody>
      </p:sp>
      <p:sp>
        <p:nvSpPr>
          <p:cNvPr id="21" name="1">
            <a:extLst/>
          </p:cNvPr>
          <p:cNvSpPr/>
          <p:nvPr/>
        </p:nvSpPr>
        <p:spPr>
          <a:xfrm>
            <a:off x="4248138" y="4001406"/>
            <a:ext cx="407987" cy="579438"/>
          </a:xfrm>
          <a:prstGeom prst="round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eaLnBrk="1" fontAlgn="auto" hangingPunct="1">
              <a:spcBef>
                <a:spcPts val="0"/>
              </a:spcBef>
              <a:spcAft>
                <a:spcPts val="0"/>
              </a:spcAft>
              <a:defRPr/>
            </a:pPr>
            <a:endParaRPr lang="en-GB"/>
          </a:p>
        </p:txBody>
      </p:sp>
      <p:sp>
        <p:nvSpPr>
          <p:cNvPr id="22" name="Rectangle 21"/>
          <p:cNvSpPr>
            <a:spLocks noChangeArrowheads="1"/>
          </p:cNvSpPr>
          <p:nvPr/>
        </p:nvSpPr>
        <p:spPr bwMode="auto">
          <a:xfrm>
            <a:off x="4257721" y="4051910"/>
            <a:ext cx="378630"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lnSpc>
                <a:spcPct val="100000"/>
              </a:lnSpc>
              <a:spcBef>
                <a:spcPct val="0"/>
              </a:spcBef>
              <a:buFontTx/>
              <a:buNone/>
            </a:pPr>
            <a:r>
              <a:rPr lang="en-GB" altLang="en-US" sz="2600" b="1" dirty="0">
                <a:solidFill>
                  <a:srgbClr val="11743A"/>
                </a:solidFill>
              </a:rPr>
              <a:t>4</a:t>
            </a:r>
            <a:endParaRPr lang="en-GB" altLang="en-US" dirty="0">
              <a:solidFill>
                <a:srgbClr val="11743A"/>
              </a:solidFill>
            </a:endParaRPr>
          </a:p>
        </p:txBody>
      </p:sp>
      <p:sp>
        <p:nvSpPr>
          <p:cNvPr id="23" name="1">
            <a:extLst/>
          </p:cNvPr>
          <p:cNvSpPr/>
          <p:nvPr/>
        </p:nvSpPr>
        <p:spPr>
          <a:xfrm>
            <a:off x="4772684" y="4001406"/>
            <a:ext cx="407987" cy="579438"/>
          </a:xfrm>
          <a:prstGeom prst="round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eaLnBrk="1" fontAlgn="auto" hangingPunct="1">
              <a:spcBef>
                <a:spcPts val="0"/>
              </a:spcBef>
              <a:spcAft>
                <a:spcPts val="0"/>
              </a:spcAft>
              <a:defRPr/>
            </a:pPr>
            <a:endParaRPr lang="en-GB"/>
          </a:p>
        </p:txBody>
      </p:sp>
      <p:sp>
        <p:nvSpPr>
          <p:cNvPr id="24" name="Rectangle 23"/>
          <p:cNvSpPr>
            <a:spLocks noChangeArrowheads="1"/>
          </p:cNvSpPr>
          <p:nvPr/>
        </p:nvSpPr>
        <p:spPr bwMode="auto">
          <a:xfrm>
            <a:off x="4810319" y="4051910"/>
            <a:ext cx="322524"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lnSpc>
                <a:spcPct val="100000"/>
              </a:lnSpc>
              <a:spcBef>
                <a:spcPct val="0"/>
              </a:spcBef>
              <a:buFontTx/>
              <a:buNone/>
            </a:pPr>
            <a:r>
              <a:rPr lang="en-GB" altLang="en-US" sz="2600" b="1" dirty="0">
                <a:solidFill>
                  <a:srgbClr val="11743A"/>
                </a:solidFill>
              </a:rPr>
              <a:t>1</a:t>
            </a:r>
            <a:endParaRPr lang="en-GB" altLang="en-US" dirty="0">
              <a:solidFill>
                <a:srgbClr val="11743A"/>
              </a:solidFill>
            </a:endParaRPr>
          </a:p>
        </p:txBody>
      </p:sp>
      <p:sp>
        <p:nvSpPr>
          <p:cNvPr id="25" name="Oval 24">
            <a:hlinkClick r:id="rId2" action="ppaction://hlinksldjump"/>
          </p:cNvPr>
          <p:cNvSpPr/>
          <p:nvPr/>
        </p:nvSpPr>
        <p:spPr>
          <a:xfrm>
            <a:off x="7420308" y="4756129"/>
            <a:ext cx="569985" cy="569985"/>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a:p>
        </p:txBody>
      </p:sp>
      <p:sp>
        <p:nvSpPr>
          <p:cNvPr id="27" name="Rectangle 26"/>
          <p:cNvSpPr>
            <a:spLocks noChangeArrowheads="1"/>
          </p:cNvSpPr>
          <p:nvPr/>
        </p:nvSpPr>
        <p:spPr bwMode="auto">
          <a:xfrm>
            <a:off x="5266957" y="3446898"/>
            <a:ext cx="57259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lnSpc>
                <a:spcPct val="100000"/>
              </a:lnSpc>
              <a:spcBef>
                <a:spcPct val="0"/>
              </a:spcBef>
              <a:buFontTx/>
              <a:buNone/>
            </a:pPr>
            <a:r>
              <a:rPr lang="en-GB" altLang="en-US" sz="1400" dirty="0">
                <a:solidFill>
                  <a:schemeClr val="tx1"/>
                </a:solidFill>
              </a:rPr>
              <a:t>Digit</a:t>
            </a:r>
            <a:br>
              <a:rPr lang="en-GB" altLang="en-US" sz="1400" dirty="0">
                <a:solidFill>
                  <a:schemeClr val="tx1"/>
                </a:solidFill>
              </a:rPr>
            </a:br>
            <a:r>
              <a:rPr lang="en-GB" altLang="en-US" sz="1400" dirty="0">
                <a:solidFill>
                  <a:schemeClr val="tx1"/>
                </a:solidFill>
              </a:rPr>
              <a:t>7</a:t>
            </a:r>
          </a:p>
        </p:txBody>
      </p:sp>
      <p:sp>
        <p:nvSpPr>
          <p:cNvPr id="28" name="1">
            <a:extLst/>
          </p:cNvPr>
          <p:cNvSpPr/>
          <p:nvPr/>
        </p:nvSpPr>
        <p:spPr>
          <a:xfrm>
            <a:off x="5305971" y="3996175"/>
            <a:ext cx="407987" cy="579438"/>
          </a:xfrm>
          <a:prstGeom prst="round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eaLnBrk="1" fontAlgn="auto" hangingPunct="1">
              <a:spcBef>
                <a:spcPts val="0"/>
              </a:spcBef>
              <a:spcAft>
                <a:spcPts val="0"/>
              </a:spcAft>
              <a:defRPr/>
            </a:pPr>
            <a:endParaRPr lang="en-GB"/>
          </a:p>
        </p:txBody>
      </p:sp>
      <p:sp>
        <p:nvSpPr>
          <p:cNvPr id="29" name="Rectangle 28"/>
          <p:cNvSpPr>
            <a:spLocks noChangeArrowheads="1"/>
          </p:cNvSpPr>
          <p:nvPr/>
        </p:nvSpPr>
        <p:spPr bwMode="auto">
          <a:xfrm>
            <a:off x="5314753" y="4046679"/>
            <a:ext cx="380232"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lnSpc>
                <a:spcPct val="100000"/>
              </a:lnSpc>
              <a:spcBef>
                <a:spcPct val="0"/>
              </a:spcBef>
              <a:buFontTx/>
              <a:buNone/>
            </a:pPr>
            <a:r>
              <a:rPr lang="en-GB" altLang="en-US" sz="2600" b="1" dirty="0">
                <a:solidFill>
                  <a:srgbClr val="11743A"/>
                </a:solidFill>
              </a:rPr>
              <a:t>8</a:t>
            </a:r>
            <a:endParaRPr lang="en-GB" altLang="en-US" dirty="0">
              <a:solidFill>
                <a:srgbClr val="11743A"/>
              </a:solidFill>
            </a:endParaRPr>
          </a:p>
        </p:txBody>
      </p:sp>
      <p:sp>
        <p:nvSpPr>
          <p:cNvPr id="30" name="Rectangle 29"/>
          <p:cNvSpPr>
            <a:spLocks noChangeArrowheads="1"/>
          </p:cNvSpPr>
          <p:nvPr/>
        </p:nvSpPr>
        <p:spPr bwMode="auto">
          <a:xfrm>
            <a:off x="5828291" y="3453589"/>
            <a:ext cx="57259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lnSpc>
                <a:spcPct val="100000"/>
              </a:lnSpc>
              <a:spcBef>
                <a:spcPct val="0"/>
              </a:spcBef>
              <a:buFontTx/>
              <a:buNone/>
            </a:pPr>
            <a:r>
              <a:rPr lang="en-GB" altLang="en-US" sz="1400" dirty="0">
                <a:solidFill>
                  <a:schemeClr val="tx1"/>
                </a:solidFill>
              </a:rPr>
              <a:t>Digit</a:t>
            </a:r>
            <a:br>
              <a:rPr lang="en-GB" altLang="en-US" sz="1400" dirty="0">
                <a:solidFill>
                  <a:schemeClr val="tx1"/>
                </a:solidFill>
              </a:rPr>
            </a:br>
            <a:r>
              <a:rPr lang="en-GB" altLang="en-US" sz="1400" dirty="0">
                <a:solidFill>
                  <a:schemeClr val="tx1"/>
                </a:solidFill>
              </a:rPr>
              <a:t>8</a:t>
            </a:r>
          </a:p>
        </p:txBody>
      </p:sp>
      <p:sp>
        <p:nvSpPr>
          <p:cNvPr id="31" name="1">
            <a:extLst/>
          </p:cNvPr>
          <p:cNvSpPr/>
          <p:nvPr/>
        </p:nvSpPr>
        <p:spPr>
          <a:xfrm>
            <a:off x="5867305" y="4002866"/>
            <a:ext cx="407987" cy="579438"/>
          </a:xfrm>
          <a:prstGeom prst="round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eaLnBrk="1" fontAlgn="auto" hangingPunct="1">
              <a:spcBef>
                <a:spcPts val="0"/>
              </a:spcBef>
              <a:spcAft>
                <a:spcPts val="0"/>
              </a:spcAft>
              <a:defRPr/>
            </a:pPr>
            <a:endParaRPr lang="en-GB"/>
          </a:p>
        </p:txBody>
      </p:sp>
      <p:sp>
        <p:nvSpPr>
          <p:cNvPr id="32" name="Rectangle 31"/>
          <p:cNvSpPr>
            <a:spLocks noChangeArrowheads="1"/>
          </p:cNvSpPr>
          <p:nvPr/>
        </p:nvSpPr>
        <p:spPr bwMode="auto">
          <a:xfrm>
            <a:off x="5880896" y="4053370"/>
            <a:ext cx="370615"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lnSpc>
                <a:spcPct val="100000"/>
              </a:lnSpc>
              <a:spcBef>
                <a:spcPct val="0"/>
              </a:spcBef>
              <a:buFontTx/>
              <a:buNone/>
            </a:pPr>
            <a:r>
              <a:rPr lang="en-GB" altLang="en-US" sz="2600" b="1">
                <a:solidFill>
                  <a:srgbClr val="11743A"/>
                </a:solidFill>
              </a:rPr>
              <a:t>9</a:t>
            </a:r>
            <a:endParaRPr lang="en-GB" altLang="en-US" dirty="0">
              <a:solidFill>
                <a:srgbClr val="11743A"/>
              </a:solidFill>
            </a:endParaRPr>
          </a:p>
        </p:txBody>
      </p:sp>
      <p:pic>
        <p:nvPicPr>
          <p:cNvPr id="34" name="Picture 3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533623" y="2480876"/>
            <a:ext cx="1992302" cy="3142066"/>
          </a:xfrm>
          <a:prstGeom prst="rect">
            <a:avLst/>
          </a:prstGeom>
        </p:spPr>
      </p:pic>
      <p:sp>
        <p:nvSpPr>
          <p:cNvPr id="33" name="Rectangle 32">
            <a:hlinkClick r:id="rId4"/>
          </p:cNvPr>
          <p:cNvSpPr/>
          <p:nvPr/>
        </p:nvSpPr>
        <p:spPr>
          <a:xfrm>
            <a:off x="8513380" y="6537433"/>
            <a:ext cx="649224" cy="30025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8416343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25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fade">
                                      <p:cBhvr>
                                        <p:cTn id="12" dur="250"/>
                                        <p:tgtEl>
                                          <p:spTgt spid="1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8"/>
                                        </p:tgtEl>
                                        <p:attrNameLst>
                                          <p:attrName>style.visibility</p:attrName>
                                        </p:attrNameLst>
                                      </p:cBhvr>
                                      <p:to>
                                        <p:strVal val="visible"/>
                                      </p:to>
                                    </p:set>
                                    <p:animEffect transition="in" filter="fade">
                                      <p:cBhvr>
                                        <p:cTn id="17" dur="250"/>
                                        <p:tgtEl>
                                          <p:spTgt spid="18"/>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fade">
                                      <p:cBhvr>
                                        <p:cTn id="22" dur="250"/>
                                        <p:tgtEl>
                                          <p:spTgt spid="20"/>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fade">
                                      <p:cBhvr>
                                        <p:cTn id="27" dur="250"/>
                                        <p:tgtEl>
                                          <p:spTgt spid="22"/>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4"/>
                                        </p:tgtEl>
                                        <p:attrNameLst>
                                          <p:attrName>style.visibility</p:attrName>
                                        </p:attrNameLst>
                                      </p:cBhvr>
                                      <p:to>
                                        <p:strVal val="visible"/>
                                      </p:to>
                                    </p:set>
                                    <p:animEffect transition="in" filter="fade">
                                      <p:cBhvr>
                                        <p:cTn id="32" dur="250"/>
                                        <p:tgtEl>
                                          <p:spTgt spid="24"/>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29"/>
                                        </p:tgtEl>
                                        <p:attrNameLst>
                                          <p:attrName>style.visibility</p:attrName>
                                        </p:attrNameLst>
                                      </p:cBhvr>
                                      <p:to>
                                        <p:strVal val="visible"/>
                                      </p:to>
                                    </p:set>
                                    <p:animEffect transition="in" filter="fade">
                                      <p:cBhvr>
                                        <p:cTn id="37" dur="250"/>
                                        <p:tgtEl>
                                          <p:spTgt spid="29"/>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32"/>
                                        </p:tgtEl>
                                        <p:attrNameLst>
                                          <p:attrName>style.visibility</p:attrName>
                                        </p:attrNameLst>
                                      </p:cBhvr>
                                      <p:to>
                                        <p:strVal val="visible"/>
                                      </p:to>
                                    </p:set>
                                    <p:animEffect transition="in" filter="fade">
                                      <p:cBhvr>
                                        <p:cTn id="42" dur="25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6" grpId="0"/>
      <p:bldP spid="18" grpId="0"/>
      <p:bldP spid="20" grpId="0"/>
      <p:bldP spid="22" grpId="0"/>
      <p:bldP spid="24" grpId="0"/>
      <p:bldP spid="29" grpId="0"/>
      <p:bldP spid="3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hlinkClick r:id="rId2"/>
          </p:cNvPr>
          <p:cNvSpPr/>
          <p:nvPr/>
        </p:nvSpPr>
        <p:spPr>
          <a:xfrm>
            <a:off x="8513380" y="6096001"/>
            <a:ext cx="649224" cy="74169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hlinkClick r:id="rId2"/>
          </p:cNvPr>
          <p:cNvSpPr/>
          <p:nvPr/>
        </p:nvSpPr>
        <p:spPr>
          <a:xfrm>
            <a:off x="8513380" y="6537433"/>
            <a:ext cx="649224" cy="30025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hlinkClick r:id="rId2"/>
          </p:cNvPr>
          <p:cNvSpPr/>
          <p:nvPr/>
        </p:nvSpPr>
        <p:spPr>
          <a:xfrm>
            <a:off x="4020206" y="2916619"/>
            <a:ext cx="1287517" cy="109833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34442D15-F5BB-4F73-9606-C8812E688AB8}" vid="{28CC8FB8-836C-49DA-A823-EC8BE3E5205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324</TotalTime>
  <Words>947</Words>
  <Application>Microsoft Office PowerPoint</Application>
  <PresentationFormat>On-screen Show (4:3)</PresentationFormat>
  <Paragraphs>190</Paragraphs>
  <Slides>14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Twinkl</vt:lpstr>
      <vt:lpstr>Calibri</vt:lpstr>
      <vt:lpstr>Arial</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Shannon Andrews</dc:creator>
  <cp:lastModifiedBy>Maurice Stubbs</cp:lastModifiedBy>
  <cp:revision>40</cp:revision>
  <dcterms:created xsi:type="dcterms:W3CDTF">2019-11-29T09:46:12Z</dcterms:created>
  <dcterms:modified xsi:type="dcterms:W3CDTF">2019-12-14T10:47:02Z</dcterms:modified>
</cp:coreProperties>
</file>