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9"/>
  </p:notesMasterIdLst>
  <p:handoutMasterIdLst>
    <p:handoutMasterId r:id="rId10"/>
  </p:handoutMasterIdLst>
  <p:sldIdLst>
    <p:sldId id="258" r:id="rId2"/>
    <p:sldId id="295" r:id="rId3"/>
    <p:sldId id="345" r:id="rId4"/>
    <p:sldId id="346" r:id="rId5"/>
    <p:sldId id="347" r:id="rId6"/>
    <p:sldId id="348" r:id="rId7"/>
    <p:sldId id="349" r:id="rId8"/>
  </p:sldIdLst>
  <p:sldSz cx="9144000" cy="6858000" type="screen4x3"/>
  <p:notesSz cx="6858000" cy="9144000"/>
  <p:embeddedFontLst>
    <p:embeddedFont>
      <p:font typeface="Roboto" panose="02000000000000000000" pitchFamily="2" charset="0"/>
      <p:regular r:id="rId11"/>
      <p:bold r:id="rId12"/>
      <p:italic r:id="rId13"/>
      <p:boldItalic r:id="rId14"/>
    </p:embeddedFont>
    <p:embeddedFont>
      <p:font typeface="Twinkl" panose="020B0604020202020204" charset="0"/>
      <p:regular r:id="rId15"/>
      <p:bold r:id="rId1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1344" userDrawn="1">
          <p15:clr>
            <a:srgbClr val="A4A3A4"/>
          </p15:clr>
        </p15:guide>
        <p15:guide id="10" orient="horz" pos="3929" userDrawn="1">
          <p15:clr>
            <a:srgbClr val="A4A3A4"/>
          </p15:clr>
        </p15:guide>
        <p15:guide id="11" pos="5284" userDrawn="1">
          <p15:clr>
            <a:srgbClr val="A4A3A4"/>
          </p15:clr>
        </p15:guide>
        <p15:guide id="12" orient="horz" pos="1570" userDrawn="1">
          <p15:clr>
            <a:srgbClr val="A4A3A4"/>
          </p15:clr>
        </p15:guide>
        <p15:guide id="13" pos="4921" userDrawn="1">
          <p15:clr>
            <a:srgbClr val="A4A3A4"/>
          </p15:clr>
        </p15:guide>
        <p15:guide id="14" pos="4558" userDrawn="1">
          <p15:clr>
            <a:srgbClr val="A4A3A4"/>
          </p15:clr>
        </p15:guide>
        <p15:guide id="15" orient="horz" pos="799" userDrawn="1">
          <p15:clr>
            <a:srgbClr val="A4A3A4"/>
          </p15:clr>
        </p15:guide>
      </p15:sldGuideLst>
    </p:ext>
    <p:ext uri="{2D200454-40CA-4A62-9FC3-DE9A4176ACB9}">
      <p15:notesGuideLst xmlns:p15="http://schemas.microsoft.com/office/powerpoint/2012/main"/>
    </p:ext>
    <p:ext uri="http://customooxmlschemas.google.com/">
      <go:slidesCustomData xmlns="" xmlns:p15="http://schemas.microsoft.com/office/powerpoint/2012/main" xmlns:go="http://customooxmlschemas.google.com/" roundtripDataSignature="AMtx7mij1w86jZgofD2DqmHThmH/Av9GlQ==" r:id="rId50"/>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1811A"/>
    <a:srgbClr val="353434"/>
    <a:srgbClr val="00639A"/>
    <a:srgbClr val="E5007E"/>
    <a:srgbClr val="FFDCB9"/>
    <a:srgbClr val="696768"/>
    <a:srgbClr val="AFDEF7"/>
    <a:srgbClr val="CA4692"/>
    <a:srgbClr val="F9FEC6"/>
    <a:srgbClr val="8D358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04" autoAdjust="0"/>
    <p:restoredTop sz="94660"/>
  </p:normalViewPr>
  <p:slideViewPr>
    <p:cSldViewPr snapToGrid="0" showGuides="1">
      <p:cViewPr varScale="1">
        <p:scale>
          <a:sx n="72" d="100"/>
          <a:sy n="72" d="100"/>
        </p:scale>
        <p:origin x="1308" y="66"/>
      </p:cViewPr>
      <p:guideLst>
        <p:guide orient="horz" pos="2160"/>
        <p:guide pos="2880"/>
        <p:guide pos="340"/>
        <p:guide orient="horz" pos="3974"/>
        <p:guide pos="5420"/>
        <p:guide orient="horz" pos="346"/>
        <p:guide pos="476"/>
        <p:guide orient="horz" pos="1344"/>
        <p:guide orient="horz" pos="3929"/>
        <p:guide pos="5284"/>
        <p:guide orient="horz" pos="1570"/>
        <p:guide pos="4921"/>
        <p:guide pos="4558"/>
        <p:guide orient="horz" pos="799"/>
      </p:guideLst>
    </p:cSldViewPr>
  </p:slideViewPr>
  <p:notesTextViewPr>
    <p:cViewPr>
      <p:scale>
        <a:sx n="3" d="2"/>
        <a:sy n="3" d="2"/>
      </p:scale>
      <p:origin x="0" y="0"/>
    </p:cViewPr>
  </p:notesTextViewPr>
  <p:sorterViewPr>
    <p:cViewPr>
      <p:scale>
        <a:sx n="100" d="100"/>
        <a:sy n="100" d="100"/>
      </p:scale>
      <p:origin x="0" y="-1956"/>
    </p:cViewPr>
  </p:sorter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51" Type="http://schemas.openxmlformats.org/officeDocument/2006/relationships/presProps" Target="presProps.xml"/><Relationship Id="rId3" Type="http://schemas.openxmlformats.org/officeDocument/2006/relationships/slide" Target="slides/slide2.xml"/><Relationship Id="rId50" Type="http://customschemas.google.com/relationships/presentationmetadata" Target="metadata"/><Relationship Id="rId7" Type="http://schemas.openxmlformats.org/officeDocument/2006/relationships/slide" Target="slides/slide6.xml"/><Relationship Id="rId12" Type="http://schemas.openxmlformats.org/officeDocument/2006/relationships/font" Target="fonts/font2.fntdata"/><Relationship Id="rId2" Type="http://schemas.openxmlformats.org/officeDocument/2006/relationships/slide" Target="slides/slide1.xml"/><Relationship Id="rId16" Type="http://schemas.openxmlformats.org/officeDocument/2006/relationships/font" Target="fonts/font6.fntdata"/><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5.fntdata"/><Relationship Id="rId10" Type="http://schemas.openxmlformats.org/officeDocument/2006/relationships/handoutMaster" Target="handoutMasters/handoutMaster1.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font" Target="fonts/font4.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Roboto" panose="02000000000000000000" pitchFamily="2"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latin typeface="Roboto" panose="02000000000000000000" pitchFamily="2" charset="0"/>
              </a:rPr>
              <a:t>02/02/2022</a:t>
            </a:fld>
            <a:endParaRPr lang="en-GB" dirty="0">
              <a:latin typeface="Roboto" panose="02000000000000000000" pitchFamily="2"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Roboto" panose="02000000000000000000" pitchFamily="2"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latin typeface="Roboto" panose="02000000000000000000" pitchFamily="2" charset="0"/>
              </a:rPr>
              <a:t>‹#›</a:t>
            </a:fld>
            <a:endParaRPr lang="en-GB" dirty="0">
              <a:latin typeface="Roboto" panose="02000000000000000000" pitchFamily="2" charset="0"/>
            </a:endParaRPr>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Roboto" panose="02000000000000000000" pitchFamily="2"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Roboto" panose="02000000000000000000" pitchFamily="2" charset="0"/>
              </a:defRPr>
            </a:lvl1pPr>
          </a:lstStyle>
          <a:p>
            <a:fld id="{3D02C5D1-7818-41B5-ABAD-5E4B38A5388F}" type="datetimeFigureOut">
              <a:rPr lang="en-GB" smtClean="0"/>
              <a:pPr/>
              <a:t>02/02/2022</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Roboto" panose="02000000000000000000" pitchFamily="2"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Roboto" panose="02000000000000000000" pitchFamily="2" charset="0"/>
              </a:defRPr>
            </a:lvl1pPr>
          </a:lstStyle>
          <a:p>
            <a:fld id="{FA521341-850D-40E1-BB3D-87946DC9B06D}" type="slidenum">
              <a:rPr lang="en-GB" smtClean="0"/>
              <a:pPr/>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Roboto" panose="02000000000000000000" pitchFamily="2" charset="0"/>
        <a:ea typeface="+mn-ea"/>
        <a:cs typeface="+mn-cs"/>
      </a:defRPr>
    </a:lvl1pPr>
    <a:lvl2pPr marL="457200" algn="l" defTabSz="914400" rtl="0" eaLnBrk="1" latinLnBrk="0" hangingPunct="1">
      <a:defRPr sz="1200" kern="1200">
        <a:solidFill>
          <a:schemeClr val="tx1"/>
        </a:solidFill>
        <a:latin typeface="Roboto" panose="02000000000000000000" pitchFamily="2" charset="0"/>
        <a:ea typeface="+mn-ea"/>
        <a:cs typeface="+mn-cs"/>
      </a:defRPr>
    </a:lvl2pPr>
    <a:lvl3pPr marL="914400" algn="l" defTabSz="914400" rtl="0" eaLnBrk="1" latinLnBrk="0" hangingPunct="1">
      <a:defRPr sz="1200" kern="1200">
        <a:solidFill>
          <a:schemeClr val="tx1"/>
        </a:solidFill>
        <a:latin typeface="Roboto" panose="02000000000000000000" pitchFamily="2" charset="0"/>
        <a:ea typeface="+mn-ea"/>
        <a:cs typeface="+mn-cs"/>
      </a:defRPr>
    </a:lvl3pPr>
    <a:lvl4pPr marL="1371600" algn="l" defTabSz="914400" rtl="0" eaLnBrk="1" latinLnBrk="0" hangingPunct="1">
      <a:defRPr sz="1200" kern="1200">
        <a:solidFill>
          <a:schemeClr val="tx1"/>
        </a:solidFill>
        <a:latin typeface="Roboto" panose="02000000000000000000" pitchFamily="2" charset="0"/>
        <a:ea typeface="+mn-ea"/>
        <a:cs typeface="+mn-cs"/>
      </a:defRPr>
    </a:lvl4pPr>
    <a:lvl5pPr marL="1828800" algn="l" defTabSz="914400" rtl="0" eaLnBrk="1" latinLnBrk="0" hangingPunct="1">
      <a:defRPr sz="1200" kern="1200">
        <a:solidFill>
          <a:schemeClr val="tx1"/>
        </a:solidFill>
        <a:latin typeface="Roboto" panose="02000000000000000000"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5" name="Rectangle 4">
            <a:hlinkClick r:id="rId4"/>
            <a:extLst>
              <a:ext uri="{FF2B5EF4-FFF2-40B4-BE49-F238E27FC236}">
                <a16:creationId xmlns:a16="http://schemas.microsoft.com/office/drawing/2014/main" id="{FDE0C20C-802E-0B45-97FB-B314AB9615AD}"/>
              </a:ext>
            </a:extLst>
          </p:cNvPr>
          <p:cNvSpPr/>
          <p:nvPr userDrawn="1"/>
        </p:nvSpPr>
        <p:spPr>
          <a:xfrm>
            <a:off x="3851920" y="5301208"/>
            <a:ext cx="1584176" cy="11521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End Slide">
    <p:bg>
      <p:bgPr>
        <a:blipFill dpi="0" rotWithShape="1">
          <a:blip r:embed="rId2">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a:extLst>
              <a:ext uri="{FF2B5EF4-FFF2-40B4-BE49-F238E27FC236}">
                <a16:creationId xmlns:a16="http://schemas.microsoft.com/office/drawing/2014/main" id="{FDE0C20C-802E-0B45-97FB-B314AB9615AD}"/>
              </a:ext>
            </a:extLst>
          </p:cNvPr>
          <p:cNvSpPr/>
          <p:nvPr userDrawn="1"/>
        </p:nvSpPr>
        <p:spPr>
          <a:xfrm>
            <a:off x="3779912" y="2852936"/>
            <a:ext cx="1584176" cy="11521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949890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9"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sp>
        <p:nvSpPr>
          <p:cNvPr id="2" name="Title 1"/>
          <p:cNvSpPr>
            <a:spLocks noGrp="1"/>
          </p:cNvSpPr>
          <p:nvPr>
            <p:ph type="title"/>
          </p:nvPr>
        </p:nvSpPr>
        <p:spPr>
          <a:xfrm>
            <a:off x="457198" y="485773"/>
            <a:ext cx="8220075" cy="1595581"/>
          </a:xfrm>
        </p:spPr>
        <p:txBody>
          <a:bodyPr>
            <a:normAutofit/>
          </a:bodyPr>
          <a:lstStyle>
            <a:lvl1pPr>
              <a:defRPr sz="3600" b="0">
                <a:latin typeface="Twinkl" pitchFamily="2"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Twinkl" pitchFamily="2" charset="0"/>
                <a:ea typeface="Roboto" panose="02000000000000000000" pitchFamily="2" charset="0"/>
              </a:defRPr>
            </a:lvl1pPr>
            <a:lvl2pPr>
              <a:defRPr sz="1600">
                <a:latin typeface="Twinkl" pitchFamily="2" charset="0"/>
                <a:ea typeface="Roboto" panose="02000000000000000000" pitchFamily="2" charset="0"/>
              </a:defRPr>
            </a:lvl2pPr>
            <a:lvl3pPr>
              <a:defRPr sz="1400">
                <a:latin typeface="Twinkl" pitchFamily="2" charset="0"/>
                <a:ea typeface="Roboto" panose="02000000000000000000" pitchFamily="2" charset="0"/>
              </a:defRPr>
            </a:lvl3pPr>
            <a:lvl4pPr>
              <a:defRPr sz="1400">
                <a:latin typeface="Twinkl" pitchFamily="2" charset="0"/>
                <a:ea typeface="Roboto" panose="02000000000000000000" pitchFamily="2" charset="0"/>
              </a:defRPr>
            </a:lvl4pPr>
            <a:lvl5pPr>
              <a:defRPr sz="1400">
                <a:latin typeface="Twinkl" pitchFamily="2" charset="0"/>
                <a:ea typeface="Roboto" panose="02000000000000000000" pitchFamily="2"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655528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blipFill dpi="0" rotWithShape="1">
          <a:blip r:embed="rId9">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 id="2147483685" r:id="rId6"/>
    <p:sldLayoutId id="2147483670" r:id="rId7"/>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Freeform: Shape 21">
            <a:extLst>
              <a:ext uri="{FF2B5EF4-FFF2-40B4-BE49-F238E27FC236}">
                <a16:creationId xmlns:a16="http://schemas.microsoft.com/office/drawing/2014/main" id="{BCD076EF-C5E0-49B3-97F2-DE94228CBDE9}"/>
              </a:ext>
            </a:extLst>
          </p:cNvPr>
          <p:cNvSpPr/>
          <p:nvPr/>
        </p:nvSpPr>
        <p:spPr>
          <a:xfrm>
            <a:off x="432708" y="1628329"/>
            <a:ext cx="6956580" cy="720551"/>
          </a:xfrm>
          <a:custGeom>
            <a:avLst/>
            <a:gdLst>
              <a:gd name="connsiteX0" fmla="*/ 0 w 5573486"/>
              <a:gd name="connsiteY0" fmla="*/ 0 h 1018903"/>
              <a:gd name="connsiteX1" fmla="*/ 5573486 w 5573486"/>
              <a:gd name="connsiteY1" fmla="*/ 0 h 1018903"/>
              <a:gd name="connsiteX2" fmla="*/ 4972594 w 5573486"/>
              <a:gd name="connsiteY2" fmla="*/ 1018903 h 1018903"/>
              <a:gd name="connsiteX3" fmla="*/ 0 w 5573486"/>
              <a:gd name="connsiteY3" fmla="*/ 1018903 h 1018903"/>
              <a:gd name="connsiteX4" fmla="*/ 0 w 5573486"/>
              <a:gd name="connsiteY4" fmla="*/ 0 h 1018903"/>
              <a:gd name="connsiteX5" fmla="*/ 113212 w 5573486"/>
              <a:gd name="connsiteY5" fmla="*/ 0 h 1018903"/>
              <a:gd name="connsiteX0" fmla="*/ 0 w 5573486"/>
              <a:gd name="connsiteY0" fmla="*/ 0 h 1018903"/>
              <a:gd name="connsiteX1" fmla="*/ 5573486 w 5573486"/>
              <a:gd name="connsiteY1" fmla="*/ 0 h 1018903"/>
              <a:gd name="connsiteX2" fmla="*/ 5121108 w 5573486"/>
              <a:gd name="connsiteY2" fmla="*/ 1018903 h 1018903"/>
              <a:gd name="connsiteX3" fmla="*/ 0 w 5573486"/>
              <a:gd name="connsiteY3" fmla="*/ 1018903 h 1018903"/>
              <a:gd name="connsiteX4" fmla="*/ 0 w 5573486"/>
              <a:gd name="connsiteY4" fmla="*/ 0 h 1018903"/>
              <a:gd name="connsiteX5" fmla="*/ 113212 w 5573486"/>
              <a:gd name="connsiteY5" fmla="*/ 0 h 1018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573486" h="1018903">
                <a:moveTo>
                  <a:pt x="0" y="0"/>
                </a:moveTo>
                <a:lnTo>
                  <a:pt x="5573486" y="0"/>
                </a:lnTo>
                <a:lnTo>
                  <a:pt x="5121108" y="1018903"/>
                </a:lnTo>
                <a:lnTo>
                  <a:pt x="0" y="1018903"/>
                </a:lnTo>
                <a:lnTo>
                  <a:pt x="0" y="0"/>
                </a:lnTo>
                <a:lnTo>
                  <a:pt x="113212" y="0"/>
                </a:lnTo>
              </a:path>
            </a:pathLst>
          </a:cu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24000" rtlCol="0" anchor="ctr"/>
          <a:lstStyle/>
          <a:p>
            <a:r>
              <a:rPr lang="en-GB" dirty="0"/>
              <a:t>We will share your ideas and then come back to them at the </a:t>
            </a:r>
            <a:br>
              <a:rPr lang="en-GB" dirty="0"/>
            </a:br>
            <a:r>
              <a:rPr lang="en-GB" dirty="0"/>
              <a:t>end of the lesson to see what we can add.</a:t>
            </a:r>
          </a:p>
        </p:txBody>
      </p:sp>
      <p:sp>
        <p:nvSpPr>
          <p:cNvPr id="2" name="Title 1"/>
          <p:cNvSpPr>
            <a:spLocks noGrp="1"/>
          </p:cNvSpPr>
          <p:nvPr>
            <p:ph type="title"/>
          </p:nvPr>
        </p:nvSpPr>
        <p:spPr/>
        <p:txBody>
          <a:bodyPr/>
          <a:lstStyle/>
          <a:p>
            <a:r>
              <a:rPr lang="en-GB" dirty="0">
                <a:latin typeface="Twinkl" pitchFamily="2" charset="0"/>
              </a:rPr>
              <a:t>What’s It All About?</a:t>
            </a:r>
          </a:p>
        </p:txBody>
      </p:sp>
      <p:sp>
        <p:nvSpPr>
          <p:cNvPr id="4" name="Freeform: Shape 3">
            <a:extLst>
              <a:ext uri="{FF2B5EF4-FFF2-40B4-BE49-F238E27FC236}">
                <a16:creationId xmlns:a16="http://schemas.microsoft.com/office/drawing/2014/main" id="{BCD65D33-B787-444F-8423-8B9E4B487C96}"/>
              </a:ext>
            </a:extLst>
          </p:cNvPr>
          <p:cNvSpPr/>
          <p:nvPr/>
        </p:nvSpPr>
        <p:spPr>
          <a:xfrm>
            <a:off x="435428" y="1340768"/>
            <a:ext cx="6152796" cy="648071"/>
          </a:xfrm>
          <a:custGeom>
            <a:avLst/>
            <a:gdLst>
              <a:gd name="connsiteX0" fmla="*/ 0 w 5573486"/>
              <a:gd name="connsiteY0" fmla="*/ 0 h 1018903"/>
              <a:gd name="connsiteX1" fmla="*/ 5573486 w 5573486"/>
              <a:gd name="connsiteY1" fmla="*/ 0 h 1018903"/>
              <a:gd name="connsiteX2" fmla="*/ 4972594 w 5573486"/>
              <a:gd name="connsiteY2" fmla="*/ 1018903 h 1018903"/>
              <a:gd name="connsiteX3" fmla="*/ 0 w 5573486"/>
              <a:gd name="connsiteY3" fmla="*/ 1018903 h 1018903"/>
              <a:gd name="connsiteX4" fmla="*/ 0 w 5573486"/>
              <a:gd name="connsiteY4" fmla="*/ 0 h 1018903"/>
              <a:gd name="connsiteX5" fmla="*/ 113212 w 5573486"/>
              <a:gd name="connsiteY5" fmla="*/ 0 h 1018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573486" h="1018903">
                <a:moveTo>
                  <a:pt x="0" y="0"/>
                </a:moveTo>
                <a:lnTo>
                  <a:pt x="5573486" y="0"/>
                </a:lnTo>
                <a:lnTo>
                  <a:pt x="4972594" y="1018903"/>
                </a:lnTo>
                <a:lnTo>
                  <a:pt x="0" y="1018903"/>
                </a:lnTo>
                <a:lnTo>
                  <a:pt x="0" y="0"/>
                </a:lnTo>
                <a:lnTo>
                  <a:pt x="113212" y="0"/>
                </a:lnTo>
              </a:path>
            </a:pathLst>
          </a:cu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24000" rtlCol="0" anchor="ctr"/>
          <a:lstStyle/>
          <a:p>
            <a:r>
              <a:rPr lang="en-GB" dirty="0"/>
              <a:t>Outside, we can encounter many different hazards </a:t>
            </a:r>
            <a:br>
              <a:rPr lang="en-GB" dirty="0"/>
            </a:br>
            <a:r>
              <a:rPr lang="en-GB" dirty="0"/>
              <a:t>or dangers.</a:t>
            </a:r>
          </a:p>
        </p:txBody>
      </p:sp>
      <p:pic>
        <p:nvPicPr>
          <p:cNvPr id="18" name="Picture 17">
            <a:extLst>
              <a:ext uri="{FF2B5EF4-FFF2-40B4-BE49-F238E27FC236}">
                <a16:creationId xmlns:a16="http://schemas.microsoft.com/office/drawing/2014/main" id="{12AE4CC6-9D3C-4107-91A6-7DDF16BBDE8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169622" y="5687375"/>
            <a:ext cx="6804755" cy="648072"/>
          </a:xfrm>
          <a:prstGeom prst="trapezoid">
            <a:avLst>
              <a:gd name="adj" fmla="val 56444"/>
            </a:avLst>
          </a:prstGeom>
        </p:spPr>
      </p:pic>
      <p:sp>
        <p:nvSpPr>
          <p:cNvPr id="19" name="Freeform: Shape 18">
            <a:extLst>
              <a:ext uri="{FF2B5EF4-FFF2-40B4-BE49-F238E27FC236}">
                <a16:creationId xmlns:a16="http://schemas.microsoft.com/office/drawing/2014/main" id="{E7E02E85-A2FC-4A52-9C81-B93D34C403BE}"/>
              </a:ext>
            </a:extLst>
          </p:cNvPr>
          <p:cNvSpPr/>
          <p:nvPr/>
        </p:nvSpPr>
        <p:spPr>
          <a:xfrm>
            <a:off x="4355976" y="5709444"/>
            <a:ext cx="687977" cy="426720"/>
          </a:xfrm>
          <a:custGeom>
            <a:avLst/>
            <a:gdLst>
              <a:gd name="connsiteX0" fmla="*/ 0 w 687977"/>
              <a:gd name="connsiteY0" fmla="*/ 243840 h 426720"/>
              <a:gd name="connsiteX1" fmla="*/ 296092 w 687977"/>
              <a:gd name="connsiteY1" fmla="*/ 0 h 426720"/>
              <a:gd name="connsiteX2" fmla="*/ 687977 w 687977"/>
              <a:gd name="connsiteY2" fmla="*/ 226422 h 426720"/>
              <a:gd name="connsiteX3" fmla="*/ 400595 w 687977"/>
              <a:gd name="connsiteY3" fmla="*/ 426720 h 426720"/>
              <a:gd name="connsiteX4" fmla="*/ 0 w 687977"/>
              <a:gd name="connsiteY4" fmla="*/ 243840 h 4267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7977" h="426720">
                <a:moveTo>
                  <a:pt x="0" y="243840"/>
                </a:moveTo>
                <a:lnTo>
                  <a:pt x="296092" y="0"/>
                </a:lnTo>
                <a:lnTo>
                  <a:pt x="687977" y="226422"/>
                </a:lnTo>
                <a:lnTo>
                  <a:pt x="400595" y="426720"/>
                </a:lnTo>
                <a:lnTo>
                  <a:pt x="0" y="243840"/>
                </a:lnTo>
                <a:close/>
              </a:path>
            </a:pathLst>
          </a:custGeom>
          <a:solidFill>
            <a:srgbClr val="FFC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reeform: Shape 19">
            <a:extLst>
              <a:ext uri="{FF2B5EF4-FFF2-40B4-BE49-F238E27FC236}">
                <a16:creationId xmlns:a16="http://schemas.microsoft.com/office/drawing/2014/main" id="{58C157F4-D66E-4B2F-AC0E-E9E5D9C511FE}"/>
              </a:ext>
            </a:extLst>
          </p:cNvPr>
          <p:cNvSpPr/>
          <p:nvPr/>
        </p:nvSpPr>
        <p:spPr>
          <a:xfrm flipH="1">
            <a:off x="1499750" y="1988840"/>
            <a:ext cx="7190022" cy="720551"/>
          </a:xfrm>
          <a:custGeom>
            <a:avLst/>
            <a:gdLst>
              <a:gd name="connsiteX0" fmla="*/ 0 w 5573486"/>
              <a:gd name="connsiteY0" fmla="*/ 0 h 1018903"/>
              <a:gd name="connsiteX1" fmla="*/ 5573486 w 5573486"/>
              <a:gd name="connsiteY1" fmla="*/ 0 h 1018903"/>
              <a:gd name="connsiteX2" fmla="*/ 4972594 w 5573486"/>
              <a:gd name="connsiteY2" fmla="*/ 1018903 h 1018903"/>
              <a:gd name="connsiteX3" fmla="*/ 0 w 5573486"/>
              <a:gd name="connsiteY3" fmla="*/ 1018903 h 1018903"/>
              <a:gd name="connsiteX4" fmla="*/ 0 w 5573486"/>
              <a:gd name="connsiteY4" fmla="*/ 0 h 1018903"/>
              <a:gd name="connsiteX5" fmla="*/ 113212 w 5573486"/>
              <a:gd name="connsiteY5" fmla="*/ 0 h 1018903"/>
              <a:gd name="connsiteX0" fmla="*/ 0 w 5573486"/>
              <a:gd name="connsiteY0" fmla="*/ 0 h 1018903"/>
              <a:gd name="connsiteX1" fmla="*/ 5573486 w 5573486"/>
              <a:gd name="connsiteY1" fmla="*/ 0 h 1018903"/>
              <a:gd name="connsiteX2" fmla="*/ 5121108 w 5573486"/>
              <a:gd name="connsiteY2" fmla="*/ 1018903 h 1018903"/>
              <a:gd name="connsiteX3" fmla="*/ 0 w 5573486"/>
              <a:gd name="connsiteY3" fmla="*/ 1018903 h 1018903"/>
              <a:gd name="connsiteX4" fmla="*/ 0 w 5573486"/>
              <a:gd name="connsiteY4" fmla="*/ 0 h 1018903"/>
              <a:gd name="connsiteX5" fmla="*/ 113212 w 5573486"/>
              <a:gd name="connsiteY5" fmla="*/ 0 h 1018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573486" h="1018903">
                <a:moveTo>
                  <a:pt x="0" y="0"/>
                </a:moveTo>
                <a:lnTo>
                  <a:pt x="5573486" y="0"/>
                </a:lnTo>
                <a:lnTo>
                  <a:pt x="5121108" y="1018903"/>
                </a:lnTo>
                <a:lnTo>
                  <a:pt x="0" y="1018903"/>
                </a:lnTo>
                <a:lnTo>
                  <a:pt x="0" y="0"/>
                </a:lnTo>
                <a:lnTo>
                  <a:pt x="113212" y="0"/>
                </a:lnTo>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24000" rtlCol="0" anchor="ctr"/>
          <a:lstStyle/>
          <a:p>
            <a:pPr marL="269875" defTabSz="908050"/>
            <a:r>
              <a:rPr lang="en-GB" dirty="0"/>
              <a:t>Brainstorm – what dangers might you encounter?</a:t>
            </a:r>
          </a:p>
        </p:txBody>
      </p:sp>
      <p:pic>
        <p:nvPicPr>
          <p:cNvPr id="6" name="Picture 5">
            <a:extLst>
              <a:ext uri="{FF2B5EF4-FFF2-40B4-BE49-F238E27FC236}">
                <a16:creationId xmlns:a16="http://schemas.microsoft.com/office/drawing/2014/main" id="{8FCB8E21-F6B2-47C7-B87B-1134CF35F9D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691680" y="1988840"/>
            <a:ext cx="5808862" cy="4608512"/>
          </a:xfrm>
          <a:prstGeom prst="rect">
            <a:avLst/>
          </a:prstGeom>
        </p:spPr>
      </p:pic>
      <p:pic>
        <p:nvPicPr>
          <p:cNvPr id="10" name="Pairs">
            <a:extLst>
              <a:ext uri="{FF2B5EF4-FFF2-40B4-BE49-F238E27FC236}">
                <a16:creationId xmlns:a16="http://schemas.microsoft.com/office/drawing/2014/main" id="{7900E54F-3300-4064-90E9-5CC76846C0E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728584" y="508970"/>
            <a:ext cx="864000" cy="864000"/>
          </a:xfrm>
          <a:prstGeom prst="rect">
            <a:avLst/>
          </a:prstGeom>
        </p:spPr>
      </p:pic>
    </p:spTree>
    <p:extLst>
      <p:ext uri="{BB962C8B-B14F-4D97-AF65-F5344CB8AC3E}">
        <p14:creationId xmlns:p14="http://schemas.microsoft.com/office/powerpoint/2010/main" val="3719934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wipe(right)">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1" nodeType="clickEffect">
                                  <p:stCondLst>
                                    <p:cond delay="0"/>
                                  </p:stCondLst>
                                  <p:childTnLst>
                                    <p:animEffect transition="out" filter="wipe(left)">
                                      <p:cBhvr>
                                        <p:cTn id="16" dur="500"/>
                                        <p:tgtEl>
                                          <p:spTgt spid="4"/>
                                        </p:tgtEl>
                                      </p:cBhvr>
                                    </p:animEffect>
                                    <p:set>
                                      <p:cBhvr>
                                        <p:cTn id="17" dur="1" fill="hold">
                                          <p:stCondLst>
                                            <p:cond delay="499"/>
                                          </p:stCondLst>
                                        </p:cTn>
                                        <p:tgtEl>
                                          <p:spTgt spid="4"/>
                                        </p:tgtEl>
                                        <p:attrNameLst>
                                          <p:attrName>style.visibility</p:attrName>
                                        </p:attrNameLst>
                                      </p:cBhvr>
                                      <p:to>
                                        <p:strVal val="hidden"/>
                                      </p:to>
                                    </p:set>
                                  </p:childTnLst>
                                </p:cTn>
                              </p:par>
                              <p:par>
                                <p:cTn id="18" presetID="22" presetClass="exit" presetSubtype="8" fill="hold" grpId="1" nodeType="withEffect">
                                  <p:stCondLst>
                                    <p:cond delay="0"/>
                                  </p:stCondLst>
                                  <p:childTnLst>
                                    <p:animEffect transition="out" filter="wipe(left)">
                                      <p:cBhvr>
                                        <p:cTn id="19" dur="500"/>
                                        <p:tgtEl>
                                          <p:spTgt spid="20"/>
                                        </p:tgtEl>
                                      </p:cBhvr>
                                    </p:animEffect>
                                    <p:set>
                                      <p:cBhvr>
                                        <p:cTn id="20" dur="1" fill="hold">
                                          <p:stCondLst>
                                            <p:cond delay="499"/>
                                          </p:stCondLst>
                                        </p:cTn>
                                        <p:tgtEl>
                                          <p:spTgt spid="20"/>
                                        </p:tgtEl>
                                        <p:attrNameLst>
                                          <p:attrName>style.visibility</p:attrName>
                                        </p:attrNameLst>
                                      </p:cBhvr>
                                      <p:to>
                                        <p:strVal val="hidden"/>
                                      </p:to>
                                    </p:set>
                                  </p:childTnLst>
                                </p:cTn>
                              </p:par>
                            </p:childTnLst>
                          </p:cTn>
                        </p:par>
                        <p:par>
                          <p:cTn id="21" fill="hold">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wipe(left)">
                                      <p:cBhvr>
                                        <p:cTn id="24"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4" grpId="0" animBg="1"/>
      <p:bldP spid="4" grpId="1" animBg="1"/>
      <p:bldP spid="20" grpId="0" animBg="1"/>
      <p:bldP spid="20"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DE4C8-3336-9242-93C1-6A86142DBE88}"/>
              </a:ext>
            </a:extLst>
          </p:cNvPr>
          <p:cNvSpPr>
            <a:spLocks noGrp="1"/>
          </p:cNvSpPr>
          <p:nvPr>
            <p:ph type="title"/>
          </p:nvPr>
        </p:nvSpPr>
        <p:spPr/>
        <p:txBody>
          <a:bodyPr/>
          <a:lstStyle/>
          <a:p>
            <a:r>
              <a:rPr lang="en-GB" dirty="0">
                <a:latin typeface="+mn-lt"/>
              </a:rPr>
              <a:t>Be Water Aware</a:t>
            </a:r>
            <a:endParaRPr lang="en-US" dirty="0">
              <a:latin typeface="+mn-lt"/>
            </a:endParaRPr>
          </a:p>
        </p:txBody>
      </p:sp>
      <p:sp>
        <p:nvSpPr>
          <p:cNvPr id="7" name="Rectangle 6">
            <a:extLst>
              <a:ext uri="{FF2B5EF4-FFF2-40B4-BE49-F238E27FC236}">
                <a16:creationId xmlns:a16="http://schemas.microsoft.com/office/drawing/2014/main" id="{823B60CB-0ED9-464B-B594-FDE6698C8D07}"/>
              </a:ext>
            </a:extLst>
          </p:cNvPr>
          <p:cNvSpPr/>
          <p:nvPr/>
        </p:nvSpPr>
        <p:spPr>
          <a:xfrm>
            <a:off x="1470891" y="1397745"/>
            <a:ext cx="6192688" cy="1066531"/>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There are different places in our local environment where we may be near or even in water. There are many ways we can stay safe in any kind of area with water.</a:t>
            </a:r>
          </a:p>
        </p:txBody>
      </p:sp>
      <p:sp>
        <p:nvSpPr>
          <p:cNvPr id="8" name="Round Diagonal Corner of Rectangle 7">
            <a:extLst>
              <a:ext uri="{FF2B5EF4-FFF2-40B4-BE49-F238E27FC236}">
                <a16:creationId xmlns:a16="http://schemas.microsoft.com/office/drawing/2014/main" id="{2393347C-DEA9-D549-86A7-4C51829BB759}"/>
              </a:ext>
            </a:extLst>
          </p:cNvPr>
          <p:cNvSpPr/>
          <p:nvPr/>
        </p:nvSpPr>
        <p:spPr>
          <a:xfrm>
            <a:off x="786815" y="2607899"/>
            <a:ext cx="7560840" cy="1368152"/>
          </a:xfrm>
          <a:prstGeom prst="round2Diag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r>
              <a:rPr lang="en-US" dirty="0"/>
              <a:t>Learning to swim is one of the most important ways to stay safe in water. Some people find this trickier than others but making sure you can stand up in the depth of water and using armbands, floats or other aids to help you in the water can help you stay safe.</a:t>
            </a:r>
          </a:p>
          <a:p>
            <a:pPr algn="ctr"/>
            <a:endParaRPr lang="en-US" dirty="0"/>
          </a:p>
        </p:txBody>
      </p:sp>
      <p:pic>
        <p:nvPicPr>
          <p:cNvPr id="10" name="Picture 9" descr="A person in a pool of water&#10;&#10;Description automatically generated">
            <a:extLst>
              <a:ext uri="{FF2B5EF4-FFF2-40B4-BE49-F238E27FC236}">
                <a16:creationId xmlns:a16="http://schemas.microsoft.com/office/drawing/2014/main" id="{487D7A1F-352C-7144-A7AD-17785397BB0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57198" y="4119675"/>
            <a:ext cx="5612386" cy="2336547"/>
          </a:xfrm>
          <a:prstGeom prst="rect">
            <a:avLst/>
          </a:prstGeom>
        </p:spPr>
      </p:pic>
      <p:pic>
        <p:nvPicPr>
          <p:cNvPr id="12" name="Whole Class">
            <a:extLst>
              <a:ext uri="{FF2B5EF4-FFF2-40B4-BE49-F238E27FC236}">
                <a16:creationId xmlns:a16="http://schemas.microsoft.com/office/drawing/2014/main" id="{BA8D46B4-DB64-434B-8907-E0544B94C7C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402265" y="512363"/>
            <a:ext cx="1238498" cy="864000"/>
          </a:xfrm>
          <a:prstGeom prst="rect">
            <a:avLst/>
          </a:prstGeom>
        </p:spPr>
      </p:pic>
    </p:spTree>
    <p:extLst>
      <p:ext uri="{BB962C8B-B14F-4D97-AF65-F5344CB8AC3E}">
        <p14:creationId xmlns:p14="http://schemas.microsoft.com/office/powerpoint/2010/main" val="9884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left)">
                                      <p:cBhvr>
                                        <p:cTn id="1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FC200C-3C19-B542-9574-81CAEBD4A530}"/>
              </a:ext>
            </a:extLst>
          </p:cNvPr>
          <p:cNvSpPr>
            <a:spLocks noGrp="1"/>
          </p:cNvSpPr>
          <p:nvPr>
            <p:ph type="title"/>
          </p:nvPr>
        </p:nvSpPr>
        <p:spPr/>
        <p:txBody>
          <a:bodyPr/>
          <a:lstStyle/>
          <a:p>
            <a:r>
              <a:rPr lang="en-GB" dirty="0">
                <a:latin typeface="+mn-lt"/>
              </a:rPr>
              <a:t>Be Water Aware</a:t>
            </a:r>
            <a:endParaRPr lang="en-US" dirty="0">
              <a:latin typeface="+mn-lt"/>
            </a:endParaRPr>
          </a:p>
        </p:txBody>
      </p:sp>
      <p:grpSp>
        <p:nvGrpSpPr>
          <p:cNvPr id="12" name="Group 11">
            <a:extLst>
              <a:ext uri="{FF2B5EF4-FFF2-40B4-BE49-F238E27FC236}">
                <a16:creationId xmlns:a16="http://schemas.microsoft.com/office/drawing/2014/main" id="{24F5C38E-B5A3-5246-8012-62474B02EEF3}"/>
              </a:ext>
            </a:extLst>
          </p:cNvPr>
          <p:cNvGrpSpPr/>
          <p:nvPr/>
        </p:nvGrpSpPr>
        <p:grpSpPr>
          <a:xfrm>
            <a:off x="3491879" y="3068960"/>
            <a:ext cx="5040561" cy="3789040"/>
            <a:chOff x="3491879" y="3068960"/>
            <a:chExt cx="5040561" cy="3789040"/>
          </a:xfrm>
        </p:grpSpPr>
        <p:sp>
          <p:nvSpPr>
            <p:cNvPr id="5" name="Rectangle 4">
              <a:extLst>
                <a:ext uri="{FF2B5EF4-FFF2-40B4-BE49-F238E27FC236}">
                  <a16:creationId xmlns:a16="http://schemas.microsoft.com/office/drawing/2014/main" id="{F2B832B3-2E9A-6643-AC69-B79C21C5B1CE}"/>
                </a:ext>
              </a:extLst>
            </p:cNvPr>
            <p:cNvSpPr/>
            <p:nvPr/>
          </p:nvSpPr>
          <p:spPr>
            <a:xfrm>
              <a:off x="3491879" y="3068960"/>
              <a:ext cx="5040561" cy="37890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group of people swimming in a pool of water&#10;&#10;Description automatically generated">
              <a:extLst>
                <a:ext uri="{FF2B5EF4-FFF2-40B4-BE49-F238E27FC236}">
                  <a16:creationId xmlns:a16="http://schemas.microsoft.com/office/drawing/2014/main" id="{6E6E2DA4-EC28-7644-B6A4-6C4AA231708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707903" y="3284984"/>
              <a:ext cx="4608512" cy="3256940"/>
            </a:xfrm>
            <a:prstGeom prst="rect">
              <a:avLst/>
            </a:prstGeom>
          </p:spPr>
        </p:pic>
      </p:grpSp>
      <p:sp>
        <p:nvSpPr>
          <p:cNvPr id="7" name="Rectangle 6">
            <a:extLst>
              <a:ext uri="{FF2B5EF4-FFF2-40B4-BE49-F238E27FC236}">
                <a16:creationId xmlns:a16="http://schemas.microsoft.com/office/drawing/2014/main" id="{53CD6FFB-6DEE-A44C-BAC3-A41B8BA4D567}"/>
              </a:ext>
            </a:extLst>
          </p:cNvPr>
          <p:cNvSpPr/>
          <p:nvPr/>
        </p:nvSpPr>
        <p:spPr>
          <a:xfrm>
            <a:off x="709834" y="1188162"/>
            <a:ext cx="7822605" cy="646331"/>
          </a:xfrm>
          <a:prstGeom prst="rect">
            <a:avLst/>
          </a:prstGeom>
        </p:spPr>
        <p:txBody>
          <a:bodyPr wrap="square">
            <a:spAutoFit/>
          </a:bodyPr>
          <a:lstStyle/>
          <a:p>
            <a:pPr algn="ctr"/>
            <a:r>
              <a:rPr lang="en-US" dirty="0"/>
              <a:t>Swimming pools can be a safe place to swim as there are </a:t>
            </a:r>
            <a:br>
              <a:rPr lang="en-US" dirty="0"/>
            </a:br>
            <a:r>
              <a:rPr lang="en-US" dirty="0"/>
              <a:t>lifeguards to keep us safe. </a:t>
            </a:r>
          </a:p>
        </p:txBody>
      </p:sp>
      <p:sp>
        <p:nvSpPr>
          <p:cNvPr id="11" name="Round Diagonal Corner of Rectangle 10">
            <a:extLst>
              <a:ext uri="{FF2B5EF4-FFF2-40B4-BE49-F238E27FC236}">
                <a16:creationId xmlns:a16="http://schemas.microsoft.com/office/drawing/2014/main" id="{CF319F00-4F3D-BA4A-AD17-251572DBF06C}"/>
              </a:ext>
            </a:extLst>
          </p:cNvPr>
          <p:cNvSpPr/>
          <p:nvPr/>
        </p:nvSpPr>
        <p:spPr>
          <a:xfrm>
            <a:off x="709834" y="1942505"/>
            <a:ext cx="2638030" cy="4294807"/>
          </a:xfrm>
          <a:prstGeom prst="round2Diag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latin typeface="Twinkl" pitchFamily="2" charset="0"/>
            </a:endParaRPr>
          </a:p>
          <a:p>
            <a:pPr algn="ctr"/>
            <a:r>
              <a:rPr lang="en-GB" dirty="0">
                <a:solidFill>
                  <a:prstClr val="white"/>
                </a:solidFill>
                <a:latin typeface="Twinkl" pitchFamily="2" charset="0"/>
              </a:rPr>
              <a:t>Always follow the safety tips on the posters all around the pool, walk around the poolside to avoid slipping, only dive in where signs state it is safe to do so and always stay within your depth (where you can touch the bottom if you cannot </a:t>
            </a:r>
            <a:br>
              <a:rPr lang="en-GB" dirty="0">
                <a:solidFill>
                  <a:prstClr val="white"/>
                </a:solidFill>
                <a:latin typeface="Twinkl" pitchFamily="2" charset="0"/>
              </a:rPr>
            </a:br>
            <a:r>
              <a:rPr lang="en-GB" dirty="0">
                <a:solidFill>
                  <a:prstClr val="white"/>
                </a:solidFill>
                <a:latin typeface="Twinkl" pitchFamily="2" charset="0"/>
              </a:rPr>
              <a:t>swim well).</a:t>
            </a:r>
          </a:p>
          <a:p>
            <a:pPr algn="ctr"/>
            <a:endParaRPr lang="en-US" dirty="0"/>
          </a:p>
        </p:txBody>
      </p:sp>
      <p:pic>
        <p:nvPicPr>
          <p:cNvPr id="13" name="Whole Class">
            <a:extLst>
              <a:ext uri="{FF2B5EF4-FFF2-40B4-BE49-F238E27FC236}">
                <a16:creationId xmlns:a16="http://schemas.microsoft.com/office/drawing/2014/main" id="{5CFE9DB1-09DA-F748-B48A-523CCA0A2A1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402265" y="512363"/>
            <a:ext cx="1238498" cy="864000"/>
          </a:xfrm>
          <a:prstGeom prst="rect">
            <a:avLst/>
          </a:prstGeom>
        </p:spPr>
      </p:pic>
    </p:spTree>
    <p:extLst>
      <p:ext uri="{BB962C8B-B14F-4D97-AF65-F5344CB8AC3E}">
        <p14:creationId xmlns:p14="http://schemas.microsoft.com/office/powerpoint/2010/main" val="2802666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E6426A-691D-1641-8B2F-E800DEC5CE4E}"/>
              </a:ext>
            </a:extLst>
          </p:cNvPr>
          <p:cNvSpPr>
            <a:spLocks noGrp="1"/>
          </p:cNvSpPr>
          <p:nvPr>
            <p:ph type="title"/>
          </p:nvPr>
        </p:nvSpPr>
        <p:spPr/>
        <p:txBody>
          <a:bodyPr/>
          <a:lstStyle/>
          <a:p>
            <a:r>
              <a:rPr lang="en-GB" dirty="0">
                <a:latin typeface="+mn-lt"/>
              </a:rPr>
              <a:t>Be Water Aware</a:t>
            </a:r>
            <a:endParaRPr lang="en-US" dirty="0">
              <a:latin typeface="+mn-lt"/>
            </a:endParaRPr>
          </a:p>
        </p:txBody>
      </p:sp>
      <p:pic>
        <p:nvPicPr>
          <p:cNvPr id="3" name="Whole Class">
            <a:extLst>
              <a:ext uri="{FF2B5EF4-FFF2-40B4-BE49-F238E27FC236}">
                <a16:creationId xmlns:a16="http://schemas.microsoft.com/office/drawing/2014/main" id="{0F5F7270-36B2-E049-A304-7878F316FEA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402265" y="512363"/>
            <a:ext cx="1238498" cy="864000"/>
          </a:xfrm>
          <a:prstGeom prst="rect">
            <a:avLst/>
          </a:prstGeom>
        </p:spPr>
      </p:pic>
      <p:grpSp>
        <p:nvGrpSpPr>
          <p:cNvPr id="8" name="Group 7">
            <a:extLst>
              <a:ext uri="{FF2B5EF4-FFF2-40B4-BE49-F238E27FC236}">
                <a16:creationId xmlns:a16="http://schemas.microsoft.com/office/drawing/2014/main" id="{EC9E993E-87AD-8D49-A838-6E68470280DB}"/>
              </a:ext>
            </a:extLst>
          </p:cNvPr>
          <p:cNvGrpSpPr/>
          <p:nvPr/>
        </p:nvGrpSpPr>
        <p:grpSpPr>
          <a:xfrm>
            <a:off x="4321703" y="2276872"/>
            <a:ext cx="4248471" cy="4581128"/>
            <a:chOff x="4321703" y="2276872"/>
            <a:chExt cx="4248471" cy="4581128"/>
          </a:xfrm>
        </p:grpSpPr>
        <p:sp>
          <p:nvSpPr>
            <p:cNvPr id="6" name="Rectangle 5">
              <a:extLst>
                <a:ext uri="{FF2B5EF4-FFF2-40B4-BE49-F238E27FC236}">
                  <a16:creationId xmlns:a16="http://schemas.microsoft.com/office/drawing/2014/main" id="{7A31013C-F3A1-DC40-AB76-9BEA2BF23436}"/>
                </a:ext>
              </a:extLst>
            </p:cNvPr>
            <p:cNvSpPr/>
            <p:nvPr/>
          </p:nvSpPr>
          <p:spPr>
            <a:xfrm>
              <a:off x="4321703" y="2276872"/>
              <a:ext cx="4248471" cy="45811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Water next to the ocean&#10;&#10;Description automatically generated">
              <a:extLst>
                <a:ext uri="{FF2B5EF4-FFF2-40B4-BE49-F238E27FC236}">
                  <a16:creationId xmlns:a16="http://schemas.microsoft.com/office/drawing/2014/main" id="{799E6F27-F1ED-B243-899A-46427554727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583599" y="2529997"/>
              <a:ext cx="3789040" cy="3789040"/>
            </a:xfrm>
            <a:prstGeom prst="rect">
              <a:avLst/>
            </a:prstGeom>
          </p:spPr>
        </p:pic>
      </p:grpSp>
      <p:sp>
        <p:nvSpPr>
          <p:cNvPr id="7" name="Round Diagonal Corner of Rectangle 6">
            <a:extLst>
              <a:ext uri="{FF2B5EF4-FFF2-40B4-BE49-F238E27FC236}">
                <a16:creationId xmlns:a16="http://schemas.microsoft.com/office/drawing/2014/main" id="{59E0C215-575F-E042-B27B-0F63BFD67C4B}"/>
              </a:ext>
            </a:extLst>
          </p:cNvPr>
          <p:cNvSpPr/>
          <p:nvPr/>
        </p:nvSpPr>
        <p:spPr>
          <a:xfrm>
            <a:off x="761342" y="1628800"/>
            <a:ext cx="3024336" cy="3960440"/>
          </a:xfrm>
          <a:prstGeom prst="round2Diag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Swimming in the sea is best at a beach where there are lifeguards. Always stay within your depth in the sea and only go swimming with a trusted adult. Most beaches have posters displaying rules and flags that help you </a:t>
            </a:r>
            <a:br>
              <a:rPr lang="en-GB" dirty="0"/>
            </a:br>
            <a:r>
              <a:rPr lang="en-GB" dirty="0"/>
              <a:t>stay safe.</a:t>
            </a:r>
            <a:endParaRPr lang="en-US" dirty="0"/>
          </a:p>
        </p:txBody>
      </p:sp>
    </p:spTree>
    <p:extLst>
      <p:ext uri="{BB962C8B-B14F-4D97-AF65-F5344CB8AC3E}">
        <p14:creationId xmlns:p14="http://schemas.microsoft.com/office/powerpoint/2010/main" val="3480954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0EDADE-052F-CC4B-B037-E9535D5B25DA}"/>
              </a:ext>
            </a:extLst>
          </p:cNvPr>
          <p:cNvSpPr>
            <a:spLocks noGrp="1"/>
          </p:cNvSpPr>
          <p:nvPr>
            <p:ph type="title"/>
          </p:nvPr>
        </p:nvSpPr>
        <p:spPr/>
        <p:txBody>
          <a:bodyPr/>
          <a:lstStyle/>
          <a:p>
            <a:r>
              <a:rPr lang="en-US" dirty="0">
                <a:latin typeface="+mn-lt"/>
              </a:rPr>
              <a:t>Be Water Aware</a:t>
            </a:r>
          </a:p>
        </p:txBody>
      </p:sp>
      <p:pic>
        <p:nvPicPr>
          <p:cNvPr id="3" name="Whole Class">
            <a:extLst>
              <a:ext uri="{FF2B5EF4-FFF2-40B4-BE49-F238E27FC236}">
                <a16:creationId xmlns:a16="http://schemas.microsoft.com/office/drawing/2014/main" id="{D0CC4BA9-B1DF-5446-BE34-6C4B7186646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402265" y="512363"/>
            <a:ext cx="1238498" cy="864000"/>
          </a:xfrm>
          <a:prstGeom prst="rect">
            <a:avLst/>
          </a:prstGeom>
        </p:spPr>
      </p:pic>
      <p:grpSp>
        <p:nvGrpSpPr>
          <p:cNvPr id="8" name="Group 7">
            <a:extLst>
              <a:ext uri="{FF2B5EF4-FFF2-40B4-BE49-F238E27FC236}">
                <a16:creationId xmlns:a16="http://schemas.microsoft.com/office/drawing/2014/main" id="{D4BBDD59-C884-6A4D-A833-4190D23D44EB}"/>
              </a:ext>
            </a:extLst>
          </p:cNvPr>
          <p:cNvGrpSpPr/>
          <p:nvPr/>
        </p:nvGrpSpPr>
        <p:grpSpPr>
          <a:xfrm>
            <a:off x="4716016" y="1700808"/>
            <a:ext cx="3780731" cy="5157192"/>
            <a:chOff x="4355976" y="1700809"/>
            <a:chExt cx="3780731" cy="5157192"/>
          </a:xfrm>
        </p:grpSpPr>
        <p:sp>
          <p:nvSpPr>
            <p:cNvPr id="7" name="Rectangle 6">
              <a:extLst>
                <a:ext uri="{FF2B5EF4-FFF2-40B4-BE49-F238E27FC236}">
                  <a16:creationId xmlns:a16="http://schemas.microsoft.com/office/drawing/2014/main" id="{EB7A5DB8-4190-414D-8CF7-05AEB0E8419F}"/>
                </a:ext>
              </a:extLst>
            </p:cNvPr>
            <p:cNvSpPr/>
            <p:nvPr/>
          </p:nvSpPr>
          <p:spPr>
            <a:xfrm>
              <a:off x="4355976" y="1700809"/>
              <a:ext cx="3780731" cy="515719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descr="A picture containing nature, sitting, table, waterfall&#10;&#10;Description automatically generated">
              <a:extLst>
                <a:ext uri="{FF2B5EF4-FFF2-40B4-BE49-F238E27FC236}">
                  <a16:creationId xmlns:a16="http://schemas.microsoft.com/office/drawing/2014/main" id="{C2832093-8EC3-0C48-8EB5-2D4885C197B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44008" y="1988840"/>
              <a:ext cx="3245125" cy="4591794"/>
            </a:xfrm>
            <a:prstGeom prst="rect">
              <a:avLst/>
            </a:prstGeom>
          </p:spPr>
        </p:pic>
      </p:grpSp>
      <p:sp>
        <p:nvSpPr>
          <p:cNvPr id="9" name="Rectangle 8">
            <a:extLst>
              <a:ext uri="{FF2B5EF4-FFF2-40B4-BE49-F238E27FC236}">
                <a16:creationId xmlns:a16="http://schemas.microsoft.com/office/drawing/2014/main" id="{7113971F-F5E4-7F41-B1E1-35E698C78726}"/>
              </a:ext>
            </a:extLst>
          </p:cNvPr>
          <p:cNvSpPr/>
          <p:nvPr/>
        </p:nvSpPr>
        <p:spPr>
          <a:xfrm>
            <a:off x="539552" y="1700808"/>
            <a:ext cx="4032448" cy="1620589"/>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Other bodies of water, such as rivers, lakes, canals, ponds and reservoirs are generally not best for swimming unless they are signposted safe or an adult tells you it is OK to swim.</a:t>
            </a:r>
          </a:p>
        </p:txBody>
      </p:sp>
      <p:sp>
        <p:nvSpPr>
          <p:cNvPr id="10" name="Rectangle 9">
            <a:extLst>
              <a:ext uri="{FF2B5EF4-FFF2-40B4-BE49-F238E27FC236}">
                <a16:creationId xmlns:a16="http://schemas.microsoft.com/office/drawing/2014/main" id="{6E916BFE-3670-6C4B-A78E-B7DF6018AB2B}"/>
              </a:ext>
            </a:extLst>
          </p:cNvPr>
          <p:cNvSpPr/>
          <p:nvPr/>
        </p:nvSpPr>
        <p:spPr>
          <a:xfrm>
            <a:off x="539552" y="3717032"/>
            <a:ext cx="4032448" cy="2191202"/>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Always follow rules on warning and safety signs, stay out of fast-flowing water, avoid water that is too cold and get out of the water if you feel cold. Always wear a life jacket if you are doing a water-based activity, such as canoeing or sailing.</a:t>
            </a:r>
          </a:p>
        </p:txBody>
      </p:sp>
    </p:spTree>
    <p:extLst>
      <p:ext uri="{BB962C8B-B14F-4D97-AF65-F5344CB8AC3E}">
        <p14:creationId xmlns:p14="http://schemas.microsoft.com/office/powerpoint/2010/main" val="3830152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362302-CA90-413F-8A90-02B4B1DC3B4E}"/>
              </a:ext>
            </a:extLst>
          </p:cNvPr>
          <p:cNvSpPr>
            <a:spLocks noGrp="1"/>
          </p:cNvSpPr>
          <p:nvPr>
            <p:ph type="title"/>
          </p:nvPr>
        </p:nvSpPr>
        <p:spPr>
          <a:xfrm>
            <a:off x="457198" y="485773"/>
            <a:ext cx="8220075" cy="720175"/>
          </a:xfrm>
        </p:spPr>
        <p:txBody>
          <a:bodyPr>
            <a:noAutofit/>
          </a:bodyPr>
          <a:lstStyle/>
          <a:p>
            <a:r>
              <a:rPr lang="en-GB" sz="4000" u="sng" dirty="0">
                <a:solidFill>
                  <a:srgbClr val="FF0000"/>
                </a:solidFill>
              </a:rPr>
              <a:t>Task – Create a safety poster</a:t>
            </a:r>
          </a:p>
        </p:txBody>
      </p:sp>
      <p:sp>
        <p:nvSpPr>
          <p:cNvPr id="4" name="Content Placeholder 2">
            <a:extLst>
              <a:ext uri="{FF2B5EF4-FFF2-40B4-BE49-F238E27FC236}">
                <a16:creationId xmlns:a16="http://schemas.microsoft.com/office/drawing/2014/main" id="{90C39F65-DD87-4414-A346-89EEDBC608E0}"/>
              </a:ext>
            </a:extLst>
          </p:cNvPr>
          <p:cNvSpPr txBox="1">
            <a:spLocks/>
          </p:cNvSpPr>
          <p:nvPr/>
        </p:nvSpPr>
        <p:spPr>
          <a:xfrm>
            <a:off x="596348" y="1656522"/>
            <a:ext cx="7898295" cy="4593740"/>
          </a:xfrm>
          <a:prstGeom prst="roundRect">
            <a:avLst>
              <a:gd name="adj" fmla="val 2585"/>
            </a:avLst>
          </a:prstGeom>
          <a:noFill/>
          <a:ln w="25400">
            <a:noFill/>
          </a:ln>
        </p:spPr>
        <p:txBody>
          <a:bodyPr vert="horz" lIns="252000" tIns="252000" rIns="252000" bIns="252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2"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800" b="1" dirty="0"/>
              <a:t>Be water aware:</a:t>
            </a:r>
          </a:p>
          <a:p>
            <a:r>
              <a:rPr lang="en-GB" sz="2200" dirty="0"/>
              <a:t>Learn to swim</a:t>
            </a:r>
          </a:p>
          <a:p>
            <a:r>
              <a:rPr lang="en-GB" sz="2200" dirty="0"/>
              <a:t>Follow safety posters and signs</a:t>
            </a:r>
          </a:p>
          <a:p>
            <a:r>
              <a:rPr lang="en-GB" sz="2200" dirty="0"/>
              <a:t>Stay within depth</a:t>
            </a:r>
          </a:p>
          <a:p>
            <a:r>
              <a:rPr lang="en-GB" sz="2200" dirty="0"/>
              <a:t>Don’t swim in lakes, rivers or canals</a:t>
            </a:r>
          </a:p>
          <a:p>
            <a:r>
              <a:rPr lang="en-GB" sz="2200" dirty="0"/>
              <a:t>Never dive or jump into unknown water</a:t>
            </a:r>
          </a:p>
          <a:p>
            <a:r>
              <a:rPr lang="en-GB" sz="2200" dirty="0"/>
              <a:t>Children should always have an adult present </a:t>
            </a:r>
          </a:p>
          <a:p>
            <a:r>
              <a:rPr lang="en-GB" sz="2200" dirty="0"/>
              <a:t>Don’t swim in the ocean when red warning flags are out</a:t>
            </a:r>
          </a:p>
          <a:p>
            <a:r>
              <a:rPr lang="en-GB" sz="2200" dirty="0"/>
              <a:t>Wear a life jacket for water-based sports </a:t>
            </a:r>
          </a:p>
          <a:p>
            <a:endParaRPr lang="en-GB" sz="2400" dirty="0"/>
          </a:p>
          <a:p>
            <a:pPr marL="0" indent="0">
              <a:buFont typeface="Arial" panose="020B0604020202020204" pitchFamily="34" charset="0"/>
              <a:buNone/>
            </a:pPr>
            <a:endParaRPr lang="en-GB" dirty="0"/>
          </a:p>
        </p:txBody>
      </p:sp>
    </p:spTree>
    <p:extLst>
      <p:ext uri="{BB962C8B-B14F-4D97-AF65-F5344CB8AC3E}">
        <p14:creationId xmlns:p14="http://schemas.microsoft.com/office/powerpoint/2010/main" val="709894255"/>
      </p:ext>
    </p:extLst>
  </p:cSld>
  <p:clrMapOvr>
    <a:masterClrMapping/>
  </p:clrMapOvr>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4" id="{BB369500-6563-4633-A901-37D26BFB8F16}" vid="{5732CB1A-E63C-40B1-8651-804584F5841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1997</TotalTime>
  <Words>419</Words>
  <Application>Microsoft Office PowerPoint</Application>
  <PresentationFormat>On-screen Show (4:3)</PresentationFormat>
  <Paragraphs>27</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Twinkl</vt:lpstr>
      <vt:lpstr>Roboto</vt:lpstr>
      <vt:lpstr>Arial</vt:lpstr>
      <vt:lpstr>Office Theme</vt:lpstr>
      <vt:lpstr>PowerPoint Presentation</vt:lpstr>
      <vt:lpstr>What’s It All About?</vt:lpstr>
      <vt:lpstr>Be Water Aware</vt:lpstr>
      <vt:lpstr>Be Water Aware</vt:lpstr>
      <vt:lpstr>Be Water Aware</vt:lpstr>
      <vt:lpstr>Be Water Aware</vt:lpstr>
      <vt:lpstr>Task – Create a safety poster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PSHE and Citizenship</dc:title>
  <dc:creator>Karen Pinkney</dc:creator>
  <cp:lastModifiedBy>Karen Gardiner</cp:lastModifiedBy>
  <cp:revision>209</cp:revision>
  <dcterms:created xsi:type="dcterms:W3CDTF">2019-04-19T13:13:58Z</dcterms:created>
  <dcterms:modified xsi:type="dcterms:W3CDTF">2022-02-02T08:14:05Z</dcterms:modified>
</cp:coreProperties>
</file>